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70" r:id="rId4"/>
    <p:sldId id="271" r:id="rId5"/>
    <p:sldId id="272" r:id="rId6"/>
    <p:sldId id="273" r:id="rId7"/>
    <p:sldId id="274" r:id="rId8"/>
    <p:sldId id="275" r:id="rId9"/>
    <p:sldId id="277" r:id="rId10"/>
    <p:sldId id="281" r:id="rId11"/>
    <p:sldId id="276" r:id="rId12"/>
    <p:sldId id="280" r:id="rId13"/>
    <p:sldId id="282" r:id="rId14"/>
    <p:sldId id="289" r:id="rId15"/>
    <p:sldId id="284" r:id="rId16"/>
    <p:sldId id="285" r:id="rId17"/>
    <p:sldId id="286" r:id="rId18"/>
    <p:sldId id="287" r:id="rId19"/>
    <p:sldId id="288" r:id="rId20"/>
    <p:sldId id="268" r:id="rId21"/>
    <p:sldId id="269" r:id="rId22"/>
    <p:sldId id="278" r:id="rId2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256"/>
    <a:srgbClr val="140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0" autoAdjust="0"/>
  </p:normalViewPr>
  <p:slideViewPr>
    <p:cSldViewPr>
      <p:cViewPr varScale="1">
        <p:scale>
          <a:sx n="83" d="100"/>
          <a:sy n="83" d="100"/>
        </p:scale>
        <p:origin x="151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8578B-862D-47FC-A115-99F42868FD2F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612AE-7A75-4CF3-861B-8069F3D6C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612AE-7A75-4CF3-861B-8069F3D6C6D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8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12AE-7A75-4CF3-861B-8069F3D6C6D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22B9-728D-4F76-AE5A-132A8A9D0875}" type="datetimeFigureOut">
              <a:rPr lang="ru-RU"/>
              <a:pPr>
                <a:defRPr/>
              </a:pPr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C543-AC4D-441E-ACC6-313BB0F8B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85D6-D22D-4425-833A-FF9A1DAE7922}" type="datetimeFigureOut">
              <a:rPr lang="ru-RU"/>
              <a:pPr>
                <a:defRPr/>
              </a:pPr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3E3B-FC49-4571-B388-B4C0840F1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F664-23E9-4E59-ACB3-4345FEF9A949}" type="datetimeFigureOut">
              <a:rPr lang="ru-RU"/>
              <a:pPr>
                <a:defRPr/>
              </a:pPr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301A-735B-420C-BCA8-B44751E8B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E7D4-13E8-45C7-A790-7BFD032F85F7}" type="datetimeFigureOut">
              <a:rPr lang="ru-RU"/>
              <a:pPr>
                <a:defRPr/>
              </a:pPr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F57FE-0ECA-4C0D-B1C7-28E56FE02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DE42C-B7AC-49B0-B6EF-0A301957FE3E}" type="datetimeFigureOut">
              <a:rPr lang="ru-RU"/>
              <a:pPr>
                <a:defRPr/>
              </a:pPr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ED83-2AE6-462D-B92B-17B38658C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4BFB-33DC-40B1-B244-0627E10367FB}" type="datetimeFigureOut">
              <a:rPr lang="ru-RU"/>
              <a:pPr>
                <a:defRPr/>
              </a:pPr>
              <a:t>10.03.2024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0049-40B8-4D88-9984-655AC8974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BB4A-A2E6-476E-A426-5B00830965F4}" type="datetimeFigureOut">
              <a:rPr lang="ru-RU"/>
              <a:pPr>
                <a:defRPr/>
              </a:pPr>
              <a:t>10.03.2024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7EC0-A774-439A-AB54-CB9E526CF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6224-B670-45D2-8E91-956CC97D8E93}" type="datetimeFigureOut">
              <a:rPr lang="ru-RU"/>
              <a:pPr>
                <a:defRPr/>
              </a:pPr>
              <a:t>10.03.2024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7CE3-0AAA-49FE-A250-3CCC48291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C432-DE28-4FA6-8B51-2351D843B58C}" type="datetimeFigureOut">
              <a:rPr lang="ru-RU"/>
              <a:pPr>
                <a:defRPr/>
              </a:pPr>
              <a:t>10.03.2024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C7B4-7783-4BAA-8F1C-5D15D948A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C344-934A-4A8A-9A61-C352BBBE3721}" type="datetimeFigureOut">
              <a:rPr lang="ru-RU"/>
              <a:pPr>
                <a:defRPr/>
              </a:pPr>
              <a:t>10.03.2024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8E5F-6852-41A8-82B8-08C9F57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E6F5-0380-401A-904B-E46F05839B41}" type="datetimeFigureOut">
              <a:rPr lang="ru-RU"/>
              <a:pPr>
                <a:defRPr/>
              </a:pPr>
              <a:t>10.03.2024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9A92-544F-4907-93AD-6D6507096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6E9A97-0383-4445-973D-14F1835D879D}" type="datetimeFigureOut">
              <a:rPr lang="ru-RU"/>
              <a:pPr>
                <a:defRPr/>
              </a:pPr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1D801A-6433-4289-AA08-42C84F666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28596" y="2357430"/>
            <a:ext cx="821537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Московский областной политехнический колледж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0E0256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>
                <a:solidFill>
                  <a:srgbClr val="0E0256"/>
                </a:solidFill>
                <a:latin typeface="Georgia" pitchFamily="18" charset="0"/>
                <a:ea typeface="+mj-ea"/>
                <a:cs typeface="+mj-cs"/>
              </a:rPr>
              <a:t>(МОПК НИЯУ МИФИ)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0E0256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 l="1109" t="575" r="1414" b="1796"/>
          <a:stretch>
            <a:fillRect/>
          </a:stretch>
        </p:blipFill>
        <p:spPr bwMode="auto">
          <a:xfrm>
            <a:off x="3714744" y="571480"/>
            <a:ext cx="15825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school15.edumsko.ru/uploads/3000/2735/section/188099/Icon/gBLFJrX4bO8.jpg?15105984656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71480"/>
            <a:ext cx="1527157" cy="1571636"/>
          </a:xfrm>
          <a:prstGeom prst="rect">
            <a:avLst/>
          </a:prstGeom>
          <a:noFill/>
        </p:spPr>
      </p:pic>
      <p:pic>
        <p:nvPicPr>
          <p:cNvPr id="1030" name="Picture 6" descr="http://alfarobotics.ru/images/articles/ce3f3a1c3ad9f16f593368ee015f2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71480"/>
            <a:ext cx="1500198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4904143-9025-4052-A841-D4D9A68D309D}"/>
              </a:ext>
            </a:extLst>
          </p:cNvPr>
          <p:cNvSpPr txBox="1">
            <a:spLocks/>
          </p:cNvSpPr>
          <p:nvPr/>
        </p:nvSpPr>
        <p:spPr bwMode="auto">
          <a:xfrm>
            <a:off x="345797" y="2276872"/>
            <a:ext cx="8215370" cy="387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>
                <a:solidFill>
                  <a:srgbClr val="0E0256"/>
                </a:solidFill>
                <a:latin typeface="Georgia" pitchFamily="18" charset="0"/>
                <a:ea typeface="+mj-ea"/>
                <a:cs typeface="+mj-cs"/>
              </a:rPr>
              <a:t>Ваш будущий уровень образования:</a:t>
            </a:r>
          </a:p>
          <a:p>
            <a:pPr algn="ctr">
              <a:spcAft>
                <a:spcPts val="600"/>
              </a:spcAft>
              <a:defRPr/>
            </a:pPr>
            <a:r>
              <a:rPr kumimoji="0" lang="ru-RU" sz="2800" b="1" u="sng" strike="noStrike" kern="1200" cap="none" spc="0" normalizeH="0" baseline="0" noProof="0" dirty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СРЕДНЕЕ ПРОФЕССИОНАЛЬНОЕ</a:t>
            </a:r>
            <a:r>
              <a:rPr kumimoji="0" lang="ru-RU" sz="2600" u="none" strike="noStrike" kern="1200" cap="none" spc="0" normalizeH="0" baseline="0" noProof="0" dirty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2800" b="0" i="0" dirty="0">
                <a:solidFill>
                  <a:srgbClr val="140377"/>
                </a:solidFill>
                <a:effectLst/>
                <a:latin typeface="Helvetica Neue"/>
              </a:rPr>
              <a:t>подготовка специалистов среднего звена</a:t>
            </a:r>
            <a:endParaRPr lang="ru-RU" sz="2600" dirty="0">
              <a:solidFill>
                <a:srgbClr val="140377"/>
              </a:solidFill>
              <a:latin typeface="Georgia" pitchFamily="18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2600" dirty="0">
                <a:solidFill>
                  <a:srgbClr val="0E0256"/>
                </a:solidFill>
                <a:latin typeface="Georgia" pitchFamily="18" charset="0"/>
              </a:rPr>
              <a:t>диплом НИЯУ МИФИ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u="none" strike="noStrike" kern="1200" cap="none" spc="0" normalizeH="0" baseline="0" noProof="0" dirty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срок обучения 3 г.</a:t>
            </a:r>
            <a:r>
              <a:rPr kumimoji="0" lang="ru-RU" sz="2600" u="none" strike="noStrike" kern="1200" cap="none" spc="0" normalizeH="0" noProof="0" dirty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10 мес.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600" baseline="0" dirty="0">
                <a:solidFill>
                  <a:srgbClr val="0E0256"/>
                </a:solidFill>
                <a:latin typeface="Georgia" pitchFamily="18" charset="0"/>
                <a:ea typeface="+mj-ea"/>
                <a:cs typeface="+mj-cs"/>
              </a:rPr>
              <a:t>Ваша будущая квалификация: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sng" strike="noStrike" kern="1200" cap="none" spc="0" normalizeH="0" noProof="0" dirty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ТЕХНИК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strike="noStrike" kern="1200" cap="none" spc="0" normalizeH="0" noProof="0" dirty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все студенты сдают на разряд и получают квалификационное свидетельство (3 – 5 разряд)</a:t>
            </a:r>
            <a:endParaRPr kumimoji="0" lang="ru-RU" sz="2600" strike="noStrike" kern="1200" cap="none" spc="0" normalizeH="0" baseline="0" noProof="0" dirty="0">
              <a:ln>
                <a:noFill/>
              </a:ln>
              <a:solidFill>
                <a:srgbClr val="0E0256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1" name="Picture 2" descr="Логотип">
            <a:extLst>
              <a:ext uri="{FF2B5EF4-FFF2-40B4-BE49-F238E27FC236}">
                <a16:creationId xmlns:a16="http://schemas.microsoft.com/office/drawing/2014/main" id="{05DC64AF-701A-4042-951F-3E7E310D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09" t="575" r="1414" b="1796"/>
          <a:stretch>
            <a:fillRect/>
          </a:stretch>
        </p:blipFill>
        <p:spPr bwMode="auto">
          <a:xfrm>
            <a:off x="3725004" y="548680"/>
            <a:ext cx="1456957" cy="144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 descr="https://school15.edumsko.ru/uploads/3000/2735/section/188099/Icon/gBLFJrX4bO8.jpg?1510598465621">
            <a:extLst>
              <a:ext uri="{FF2B5EF4-FFF2-40B4-BE49-F238E27FC236}">
                <a16:creationId xmlns:a16="http://schemas.microsoft.com/office/drawing/2014/main" id="{55C54EF2-57B8-461F-AE9C-86078E5C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865" y="548680"/>
            <a:ext cx="1405960" cy="1446909"/>
          </a:xfrm>
          <a:prstGeom prst="rect">
            <a:avLst/>
          </a:prstGeom>
          <a:noFill/>
        </p:spPr>
      </p:pic>
      <p:pic>
        <p:nvPicPr>
          <p:cNvPr id="13" name="Picture 6" descr="http://alfarobotics.ru/images/articles/ce3f3a1c3ad9f16f593368ee015f2046.jpg">
            <a:extLst>
              <a:ext uri="{FF2B5EF4-FFF2-40B4-BE49-F238E27FC236}">
                <a16:creationId xmlns:a16="http://schemas.microsoft.com/office/drawing/2014/main" id="{D66BED93-AB30-4FD1-AEE9-C43993534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48680"/>
            <a:ext cx="1381140" cy="1446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447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AppData\Local\Microsoft\Windows\Temporary Internet Files\Content.Word\IMG_20180908_160710.jpg"/>
          <p:cNvPicPr/>
          <p:nvPr/>
        </p:nvPicPr>
        <p:blipFill>
          <a:blip r:embed="rId2" cstate="print"/>
          <a:srcRect l="9884" r="14991"/>
          <a:stretch>
            <a:fillRect/>
          </a:stretch>
        </p:blipFill>
        <p:spPr bwMode="auto">
          <a:xfrm rot="264055">
            <a:off x="4605474" y="925697"/>
            <a:ext cx="3828659" cy="474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Агитация\IMG_20180908_160737.jpg"/>
          <p:cNvPicPr/>
          <p:nvPr/>
        </p:nvPicPr>
        <p:blipFill>
          <a:blip r:embed="rId3" cstate="print"/>
          <a:srcRect l="6738" t="115" r="9970"/>
          <a:stretch>
            <a:fillRect/>
          </a:stretch>
        </p:blipFill>
        <p:spPr bwMode="auto">
          <a:xfrm rot="21117341">
            <a:off x="724696" y="648863"/>
            <a:ext cx="4560817" cy="557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928813"/>
          </a:xfrm>
        </p:spPr>
        <p:txBody>
          <a:bodyPr/>
          <a:lstStyle/>
          <a:p>
            <a:r>
              <a:rPr lang="ru-RU" i="1" dirty="0">
                <a:solidFill>
                  <a:srgbClr val="0E0256"/>
                </a:solidFill>
                <a:latin typeface="Georgia" pitchFamily="18" charset="0"/>
              </a:rPr>
              <a:t>Начало работы приёмной комиссии - </a:t>
            </a:r>
            <a:r>
              <a:rPr lang="ru-RU" sz="4800" b="1" i="1" dirty="0">
                <a:solidFill>
                  <a:srgbClr val="0E0256"/>
                </a:solidFill>
                <a:latin typeface="Georgia" pitchFamily="18" charset="0"/>
              </a:rPr>
              <a:t>15 июня</a:t>
            </a:r>
            <a:endParaRPr lang="ru-RU" sz="3600" b="1" i="1" dirty="0">
              <a:solidFill>
                <a:srgbClr val="0E0256"/>
              </a:solidFill>
              <a:latin typeface="Georg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000232" y="2714620"/>
            <a:ext cx="5023768" cy="1285884"/>
            <a:chOff x="1928794" y="428604"/>
            <a:chExt cx="5023768" cy="1285884"/>
          </a:xfrm>
        </p:grpSpPr>
        <p:pic>
          <p:nvPicPr>
            <p:cNvPr id="4" name="Picture 2" descr="Логотип"/>
            <p:cNvPicPr>
              <a:picLocks noChangeAspect="1" noChangeArrowheads="1"/>
            </p:cNvPicPr>
            <p:nvPr/>
          </p:nvPicPr>
          <p:blipFill>
            <a:blip r:embed="rId2" cstate="print"/>
            <a:srcRect l="1109" t="575" r="1414" b="1796"/>
            <a:stretch>
              <a:fillRect/>
            </a:stretch>
          </p:blipFill>
          <p:spPr bwMode="auto">
            <a:xfrm>
              <a:off x="3786182" y="500042"/>
              <a:ext cx="1222880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 descr="https://school15.edumsko.ru/uploads/3000/2735/section/188099/Icon/gBLFJrX4bO8.jpg?15105984656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3570" y="428604"/>
              <a:ext cx="1308992" cy="1285884"/>
            </a:xfrm>
            <a:prstGeom prst="rect">
              <a:avLst/>
            </a:prstGeom>
            <a:noFill/>
          </p:spPr>
        </p:pic>
        <p:pic>
          <p:nvPicPr>
            <p:cNvPr id="6" name="Picture 6" descr="http://alfarobotics.ru/images/articles/ce3f3a1c3ad9f16f593368ee015f20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428604"/>
              <a:ext cx="1285884" cy="1285884"/>
            </a:xfrm>
            <a:prstGeom prst="rect">
              <a:avLst/>
            </a:prstGeom>
            <a:noFill/>
          </p:spPr>
        </p:pic>
      </p:grp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42910" y="4143380"/>
            <a:ext cx="7772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1" u="none" strike="noStrike" kern="1200" cap="none" spc="0" normalizeH="0" baseline="0" noProof="0" dirty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Окончание работы приёмной комиссии </a:t>
            </a: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- </a:t>
            </a:r>
            <a:r>
              <a:rPr kumimoji="0" lang="ru-RU" sz="4800" b="1" i="1" u="none" strike="noStrike" kern="1200" cap="none" spc="0" normalizeH="0" baseline="0" noProof="0" dirty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15 августа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E0256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017226" y="548680"/>
            <a:ext cx="5023768" cy="1285884"/>
            <a:chOff x="1928794" y="428604"/>
            <a:chExt cx="5023768" cy="1285884"/>
          </a:xfrm>
        </p:grpSpPr>
        <p:pic>
          <p:nvPicPr>
            <p:cNvPr id="4" name="Picture 2" descr="Логотип"/>
            <p:cNvPicPr>
              <a:picLocks noChangeAspect="1" noChangeArrowheads="1"/>
            </p:cNvPicPr>
            <p:nvPr/>
          </p:nvPicPr>
          <p:blipFill>
            <a:blip r:embed="rId2" cstate="print"/>
            <a:srcRect l="1109" t="575" r="1414" b="1796"/>
            <a:stretch>
              <a:fillRect/>
            </a:stretch>
          </p:blipFill>
          <p:spPr bwMode="auto">
            <a:xfrm>
              <a:off x="3786182" y="500042"/>
              <a:ext cx="1222880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 descr="https://school15.edumsko.ru/uploads/3000/2735/section/188099/Icon/gBLFJrX4bO8.jpg?15105984656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3570" y="428604"/>
              <a:ext cx="1308992" cy="1285884"/>
            </a:xfrm>
            <a:prstGeom prst="rect">
              <a:avLst/>
            </a:prstGeom>
            <a:noFill/>
          </p:spPr>
        </p:pic>
        <p:pic>
          <p:nvPicPr>
            <p:cNvPr id="6" name="Picture 6" descr="http://alfarobotics.ru/images/articles/ce3f3a1c3ad9f16f593368ee015f20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428604"/>
              <a:ext cx="1285884" cy="1285884"/>
            </a:xfrm>
            <a:prstGeom prst="rect">
              <a:avLst/>
            </a:prstGeom>
            <a:noFill/>
          </p:spPr>
        </p:pic>
      </p:grp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5C6D4B5-7662-4C24-BC3F-C35AA6726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26017"/>
              </p:ext>
            </p:extLst>
          </p:nvPr>
        </p:nvGraphicFramePr>
        <p:xfrm>
          <a:off x="500034" y="1852673"/>
          <a:ext cx="8143932" cy="4456647"/>
        </p:xfrm>
        <a:graphic>
          <a:graphicData uri="http://schemas.openxmlformats.org/drawingml/2006/table">
            <a:tbl>
              <a:tblPr/>
              <a:tblGrid>
                <a:gridCol w="1275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1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код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специаль</a:t>
                      </a: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ности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специальности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платно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08.02.01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 и эксплуатация зданий и сооружений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13.02.13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Эксплуатация и обслуживание электрического и электромеханического оборудования (по отраслям)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15.02.</a:t>
                      </a:r>
                      <a:r>
                        <a:rPr lang="en-US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 машиностроения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18.02.03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Химическая технология неорганических веществ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22.02.06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Сварочное производство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38.02.01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Экономика и бухгалтерский учет (по отраслям)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80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85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017226" y="548680"/>
            <a:ext cx="5023768" cy="1285884"/>
            <a:chOff x="1928794" y="428604"/>
            <a:chExt cx="5023768" cy="1285884"/>
          </a:xfrm>
        </p:grpSpPr>
        <p:pic>
          <p:nvPicPr>
            <p:cNvPr id="4" name="Picture 2" descr="Логотип"/>
            <p:cNvPicPr>
              <a:picLocks noChangeAspect="1" noChangeArrowheads="1"/>
            </p:cNvPicPr>
            <p:nvPr/>
          </p:nvPicPr>
          <p:blipFill>
            <a:blip r:embed="rId2" cstate="print"/>
            <a:srcRect l="1109" t="575" r="1414" b="1796"/>
            <a:stretch>
              <a:fillRect/>
            </a:stretch>
          </p:blipFill>
          <p:spPr bwMode="auto">
            <a:xfrm>
              <a:off x="3786182" y="500042"/>
              <a:ext cx="1222880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 descr="https://school15.edumsko.ru/uploads/3000/2735/section/188099/Icon/gBLFJrX4bO8.jpg?15105984656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3570" y="428604"/>
              <a:ext cx="1308992" cy="1285884"/>
            </a:xfrm>
            <a:prstGeom prst="rect">
              <a:avLst/>
            </a:prstGeom>
            <a:noFill/>
          </p:spPr>
        </p:pic>
        <p:pic>
          <p:nvPicPr>
            <p:cNvPr id="6" name="Picture 6" descr="http://alfarobotics.ru/images/articles/ce3f3a1c3ad9f16f593368ee015f20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428604"/>
              <a:ext cx="1285884" cy="1285884"/>
            </a:xfrm>
            <a:prstGeom prst="rect">
              <a:avLst/>
            </a:prstGeom>
            <a:noFill/>
          </p:spPr>
        </p:pic>
      </p:grp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511660" y="2132856"/>
            <a:ext cx="5976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Вступительные испытания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не предусмотрены.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B49C6-F125-45D8-8C69-E923F228FCDB}"/>
              </a:ext>
            </a:extLst>
          </p:cNvPr>
          <p:cNvSpPr txBox="1"/>
          <p:nvPr/>
        </p:nvSpPr>
        <p:spPr>
          <a:xfrm>
            <a:off x="519569" y="2852936"/>
            <a:ext cx="7960846" cy="1724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dirty="0">
                <a:solidFill>
                  <a:srgbClr val="0E0256"/>
                </a:solidFill>
                <a:latin typeface="Georgia" pitchFamily="18" charset="0"/>
                <a:ea typeface="+mj-ea"/>
                <a:cs typeface="+mj-cs"/>
              </a:rPr>
              <a:t>Если численность поступающих превышает </a:t>
            </a:r>
            <a:br>
              <a:rPr lang="ru-RU" sz="1800" i="1" dirty="0">
                <a:solidFill>
                  <a:srgbClr val="0E0256"/>
                </a:solidFill>
                <a:latin typeface="Georgia" pitchFamily="18" charset="0"/>
                <a:ea typeface="+mj-ea"/>
                <a:cs typeface="+mj-cs"/>
              </a:rPr>
            </a:br>
            <a:r>
              <a:rPr lang="ru-RU" sz="1800" i="1" dirty="0">
                <a:solidFill>
                  <a:srgbClr val="0E0256"/>
                </a:solidFill>
                <a:latin typeface="Georgia" pitchFamily="18" charset="0"/>
                <a:ea typeface="+mj-ea"/>
                <a:cs typeface="+mj-cs"/>
              </a:rPr>
              <a:t>количество бюджетных мест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dirty="0">
                <a:solidFill>
                  <a:srgbClr val="0E0256"/>
                </a:solidFill>
                <a:latin typeface="Georgia" pitchFamily="18" charset="0"/>
                <a:ea typeface="+mj-ea"/>
                <a:cs typeface="+mj-cs"/>
              </a:rPr>
              <a:t>зачисление осуществляется на основе результатов освоения поступающими образовательной программы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dirty="0">
                <a:solidFill>
                  <a:srgbClr val="0E0256"/>
                </a:solidFill>
                <a:latin typeface="Georgia" pitchFamily="18" charset="0"/>
                <a:ea typeface="+mj-ea"/>
                <a:cs typeface="+mj-cs"/>
              </a:rPr>
              <a:t>основного общего образования (9 классов).</a:t>
            </a:r>
            <a:endParaRPr kumimoji="0" lang="ru-RU" sz="1800" i="1" u="none" strike="noStrike" kern="1200" cap="none" spc="0" normalizeH="0" baseline="0" noProof="0" dirty="0">
              <a:ln>
                <a:noFill/>
              </a:ln>
              <a:solidFill>
                <a:srgbClr val="0E0256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342B636-037B-453D-AFDF-A9884D932435}"/>
              </a:ext>
            </a:extLst>
          </p:cNvPr>
          <p:cNvSpPr txBox="1">
            <a:spLocks/>
          </p:cNvSpPr>
          <p:nvPr/>
        </p:nvSpPr>
        <p:spPr bwMode="auto">
          <a:xfrm>
            <a:off x="519569" y="5013176"/>
            <a:ext cx="7960846" cy="648072"/>
          </a:xfrm>
          <a:prstGeom prst="rect">
            <a:avLst/>
          </a:prstGeom>
          <a:noFill/>
          <a:ln w="38100">
            <a:solidFill>
              <a:srgbClr val="0E025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dirty="0">
                <a:ln>
                  <a:noFill/>
                </a:ln>
                <a:solidFill>
                  <a:srgbClr val="0E0256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СРЕДНИЙ БАЛЛ АТТЕСТАТА</a:t>
            </a:r>
          </a:p>
        </p:txBody>
      </p:sp>
    </p:spTree>
    <p:extLst>
      <p:ext uri="{BB962C8B-B14F-4D97-AF65-F5344CB8AC3E}">
        <p14:creationId xmlns:p14="http://schemas.microsoft.com/office/powerpoint/2010/main" val="337333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2428892"/>
          </a:xfrm>
        </p:spPr>
        <p:txBody>
          <a:bodyPr/>
          <a:lstStyle/>
          <a:p>
            <a:r>
              <a:rPr lang="ru-RU" sz="5400" b="1" i="1" u="sng" dirty="0">
                <a:solidFill>
                  <a:srgbClr val="0E0256"/>
                </a:solidFill>
                <a:latin typeface="Georgia" pitchFamily="18" charset="0"/>
              </a:rPr>
              <a:t>Итоги приёма </a:t>
            </a:r>
            <a:br>
              <a:rPr lang="ru-RU" sz="5400" b="1" i="1" u="sng" dirty="0">
                <a:solidFill>
                  <a:srgbClr val="0E0256"/>
                </a:solidFill>
                <a:latin typeface="Georgia" pitchFamily="18" charset="0"/>
              </a:rPr>
            </a:br>
            <a:r>
              <a:rPr lang="ru-RU" sz="5400" b="1" i="1" u="sng" dirty="0">
                <a:solidFill>
                  <a:srgbClr val="0E0256"/>
                </a:solidFill>
                <a:latin typeface="Georgia" pitchFamily="18" charset="0"/>
              </a:rPr>
              <a:t>в 2023 г.</a:t>
            </a:r>
            <a:endParaRPr lang="ru-RU" sz="4800" b="1" i="1" u="sng" dirty="0">
              <a:solidFill>
                <a:srgbClr val="0E0256"/>
              </a:solidFill>
              <a:latin typeface="Georgia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78761" y="836712"/>
            <a:ext cx="5786478" cy="1571636"/>
            <a:chOff x="1571604" y="571480"/>
            <a:chExt cx="5786478" cy="1571636"/>
          </a:xfrm>
        </p:grpSpPr>
        <p:pic>
          <p:nvPicPr>
            <p:cNvPr id="5" name="Picture 2" descr="Логотип"/>
            <p:cNvPicPr>
              <a:picLocks noChangeAspect="1" noChangeArrowheads="1"/>
            </p:cNvPicPr>
            <p:nvPr/>
          </p:nvPicPr>
          <p:blipFill>
            <a:blip r:embed="rId2" cstate="print"/>
            <a:srcRect l="1109" t="575" r="1414" b="1796"/>
            <a:stretch>
              <a:fillRect/>
            </a:stretch>
          </p:blipFill>
          <p:spPr bwMode="auto">
            <a:xfrm>
              <a:off x="3714744" y="571480"/>
              <a:ext cx="1582550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4" descr="https://school15.edumsko.ru/uploads/3000/2735/section/188099/Icon/gBLFJrX4bO8.jpg?15105984656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571480"/>
              <a:ext cx="1527157" cy="1571636"/>
            </a:xfrm>
            <a:prstGeom prst="rect">
              <a:avLst/>
            </a:prstGeom>
            <a:noFill/>
          </p:spPr>
        </p:pic>
        <p:pic>
          <p:nvPicPr>
            <p:cNvPr id="7" name="Picture 6" descr="http://alfarobotics.ru/images/articles/ce3f3a1c3ad9f16f593368ee015f20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7884" y="571480"/>
              <a:ext cx="1500198" cy="15716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F2A321D-3D13-4913-95B6-009CC940F410}"/>
              </a:ext>
            </a:extLst>
          </p:cNvPr>
          <p:cNvSpPr/>
          <p:nvPr/>
        </p:nvSpPr>
        <p:spPr>
          <a:xfrm>
            <a:off x="502918" y="506521"/>
            <a:ext cx="828680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0E0256"/>
                </a:solidFill>
                <a:latin typeface="Georgia" pitchFamily="18" charset="0"/>
              </a:rPr>
              <a:t>13.02.11 Техническая эксплуатация и обслуживание электрического и электромеханического оборудования </a:t>
            </a:r>
          </a:p>
          <a:p>
            <a:pPr algn="ctr"/>
            <a:r>
              <a:rPr lang="ru-RU" sz="1900" b="1" dirty="0">
                <a:solidFill>
                  <a:srgbClr val="0E0256"/>
                </a:solidFill>
                <a:latin typeface="Georgia" pitchFamily="18" charset="0"/>
              </a:rPr>
              <a:t>(по отраслям)  (в 2023 году)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02289B3-86DA-441E-8241-9F597CC3B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139273"/>
              </p:ext>
            </p:extLst>
          </p:nvPr>
        </p:nvGraphicFramePr>
        <p:xfrm>
          <a:off x="500034" y="1500174"/>
          <a:ext cx="8001056" cy="1496778"/>
        </p:xfrm>
        <a:graphic>
          <a:graphicData uri="http://schemas.openxmlformats.org/drawingml/2006/table">
            <a:tbl>
              <a:tblPr/>
              <a:tblGrid>
                <a:gridCol w="466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9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20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32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4,1905</a:t>
                      </a:r>
                      <a:endParaRPr lang="ru-RU" sz="32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</a:t>
                      </a:r>
                      <a:r>
                        <a:rPr lang="en-US" sz="32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3158</a:t>
                      </a:r>
                      <a:endParaRPr lang="ru-RU" sz="32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A5C6CE-BCEB-4786-83BA-817C514546C7}"/>
              </a:ext>
            </a:extLst>
          </p:cNvPr>
          <p:cNvSpPr/>
          <p:nvPr/>
        </p:nvSpPr>
        <p:spPr>
          <a:xfrm>
            <a:off x="571472" y="3284984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E0256"/>
                </a:solidFill>
                <a:latin typeface="Georgia" pitchFamily="18" charset="0"/>
              </a:rPr>
              <a:t>15.02.</a:t>
            </a:r>
            <a:r>
              <a:rPr lang="en-US" sz="2000" b="1" dirty="0">
                <a:solidFill>
                  <a:srgbClr val="0E0256"/>
                </a:solidFill>
                <a:latin typeface="Georgia" pitchFamily="18" charset="0"/>
              </a:rPr>
              <a:t>16</a:t>
            </a:r>
            <a:r>
              <a:rPr lang="ru-RU" sz="2000" b="1" dirty="0">
                <a:solidFill>
                  <a:srgbClr val="0E0256"/>
                </a:solidFill>
                <a:latin typeface="Georgia" pitchFamily="18" charset="0"/>
              </a:rPr>
              <a:t> Технология машиностроения</a:t>
            </a:r>
          </a:p>
          <a:p>
            <a:pPr algn="ctr"/>
            <a:r>
              <a:rPr lang="ru-RU" sz="2000" b="1" dirty="0">
                <a:solidFill>
                  <a:srgbClr val="0E0256"/>
                </a:solidFill>
                <a:latin typeface="Georgia" pitchFamily="18" charset="0"/>
              </a:rPr>
              <a:t> (в 2023 году)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36FF5611-4C76-461E-8726-124734F82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20955"/>
              </p:ext>
            </p:extLst>
          </p:nvPr>
        </p:nvGraphicFramePr>
        <p:xfrm>
          <a:off x="539552" y="4280902"/>
          <a:ext cx="8104414" cy="1499284"/>
        </p:xfrm>
        <a:graphic>
          <a:graphicData uri="http://schemas.openxmlformats.org/drawingml/2006/table">
            <a:tbl>
              <a:tblPr/>
              <a:tblGrid>
                <a:gridCol w="4736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8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14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32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4,2632</a:t>
                      </a:r>
                      <a:endParaRPr lang="ru-RU" sz="32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3,15</a:t>
                      </a:r>
                      <a:endParaRPr lang="ru-RU" sz="32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04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4F21D3-12DB-4C04-B5BD-4C0FF27EA75A}"/>
              </a:ext>
            </a:extLst>
          </p:cNvPr>
          <p:cNvSpPr/>
          <p:nvPr/>
        </p:nvSpPr>
        <p:spPr>
          <a:xfrm>
            <a:off x="428596" y="50004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E0256"/>
                </a:solidFill>
                <a:latin typeface="Georgia" pitchFamily="18" charset="0"/>
              </a:rPr>
              <a:t>22.02.06 Сварочное производство</a:t>
            </a:r>
          </a:p>
          <a:p>
            <a:pPr algn="ctr"/>
            <a:r>
              <a:rPr lang="ru-RU" sz="2000" b="1" dirty="0">
                <a:solidFill>
                  <a:srgbClr val="0E0256"/>
                </a:solidFill>
                <a:latin typeface="Georgia" pitchFamily="18" charset="0"/>
              </a:rPr>
              <a:t>(в 2023 году)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678A301-E7F0-475D-AFF1-032C74B77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27950"/>
              </p:ext>
            </p:extLst>
          </p:nvPr>
        </p:nvGraphicFramePr>
        <p:xfrm>
          <a:off x="571472" y="1500174"/>
          <a:ext cx="8072494" cy="1326706"/>
        </p:xfrm>
        <a:graphic>
          <a:graphicData uri="http://schemas.openxmlformats.org/drawingml/2006/table">
            <a:tbl>
              <a:tblPr/>
              <a:tblGrid>
                <a:gridCol w="470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9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14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32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3,9</a:t>
                      </a:r>
                      <a:endParaRPr lang="ru-RU" sz="32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3,5625</a:t>
                      </a:r>
                      <a:endParaRPr lang="ru-RU" sz="32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CD656E-5B0F-46EB-B0EA-11EE9A8524EF}"/>
              </a:ext>
            </a:extLst>
          </p:cNvPr>
          <p:cNvSpPr/>
          <p:nvPr/>
        </p:nvSpPr>
        <p:spPr>
          <a:xfrm>
            <a:off x="642910" y="3357562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E0256"/>
                </a:solidFill>
                <a:latin typeface="Georgia" pitchFamily="18" charset="0"/>
              </a:rPr>
              <a:t>18.02.03 Химическая технология неорганических веществ (в 2023 году)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293E47E-5048-4084-8126-AE6DD269D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318447"/>
              </p:ext>
            </p:extLst>
          </p:nvPr>
        </p:nvGraphicFramePr>
        <p:xfrm>
          <a:off x="571472" y="4429132"/>
          <a:ext cx="8072494" cy="1279616"/>
        </p:xfrm>
        <a:graphic>
          <a:graphicData uri="http://schemas.openxmlformats.org/drawingml/2006/table">
            <a:tbl>
              <a:tblPr/>
              <a:tblGrid>
                <a:gridCol w="470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9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14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32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3,9474</a:t>
                      </a:r>
                      <a:endParaRPr lang="ru-RU" sz="32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3,65</a:t>
                      </a:r>
                      <a:endParaRPr lang="ru-RU" sz="32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218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9FE464-BF5D-4B9B-ADFA-CD900B1AFBD1}"/>
              </a:ext>
            </a:extLst>
          </p:cNvPr>
          <p:cNvSpPr/>
          <p:nvPr/>
        </p:nvSpPr>
        <p:spPr>
          <a:xfrm>
            <a:off x="571472" y="692696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E0256"/>
                </a:solidFill>
                <a:latin typeface="Georgia" pitchFamily="18" charset="0"/>
              </a:rPr>
              <a:t>08.02.01 Строительство и эксплуатация зданий и сооружений   (в 2023 году)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5D1C538-0726-4A80-9A02-3B00A3619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71262"/>
              </p:ext>
            </p:extLst>
          </p:nvPr>
        </p:nvGraphicFramePr>
        <p:xfrm>
          <a:off x="464315" y="1628800"/>
          <a:ext cx="8072494" cy="1279616"/>
        </p:xfrm>
        <a:graphic>
          <a:graphicData uri="http://schemas.openxmlformats.org/drawingml/2006/table">
            <a:tbl>
              <a:tblPr/>
              <a:tblGrid>
                <a:gridCol w="470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9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E0256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На базе 9 классов</a:t>
                      </a:r>
                      <a:endParaRPr lang="ru-RU" sz="14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ВБ</a:t>
                      </a:r>
                      <a:endParaRPr lang="ru-RU" sz="18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E0256"/>
                          </a:solidFill>
                          <a:latin typeface="Georgia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3200" dirty="0">
                        <a:solidFill>
                          <a:srgbClr val="0E025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4,35</a:t>
                      </a:r>
                      <a:endParaRPr lang="ru-RU" sz="32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10F09"/>
                          </a:solidFill>
                          <a:latin typeface="Georgia"/>
                          <a:ea typeface="Calibri"/>
                          <a:cs typeface="Times New Roman"/>
                        </a:rPr>
                        <a:t>3,3125</a:t>
                      </a:r>
                      <a:endParaRPr lang="ru-RU" sz="3200" b="1" dirty="0">
                        <a:solidFill>
                          <a:srgbClr val="F10F09"/>
                        </a:solidFill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202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20486412-A614-4D82-9ECE-403D3AB7C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290" y="428604"/>
            <a:ext cx="65712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E025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Изменение среднего балла по годам.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0E025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FEF8EC-85C1-4B2F-86BC-AF480F677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39160"/>
            <a:ext cx="8242987" cy="53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9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28596" y="428604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3200" b="1" i="1" u="sng" dirty="0">
                <a:solidFill>
                  <a:srgbClr val="0E0256"/>
                </a:solidFill>
                <a:latin typeface="Georgia" pitchFamily="18" charset="0"/>
              </a:rPr>
              <a:t>Перечень специальностей в 2024г.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E0256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35F9465-CB93-419A-8E1C-18A8E591C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16236"/>
              </p:ext>
            </p:extLst>
          </p:nvPr>
        </p:nvGraphicFramePr>
        <p:xfrm>
          <a:off x="462129" y="1556792"/>
          <a:ext cx="8181837" cy="3973808"/>
        </p:xfrm>
        <a:graphic>
          <a:graphicData uri="http://schemas.openxmlformats.org/drawingml/2006/table">
            <a:tbl>
              <a:tblPr/>
              <a:tblGrid>
                <a:gridCol w="1687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код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специальности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специальности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08.02.01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 и эксплуатация зданий и сооружений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13.02.13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Эксплуатация и обслуживание электрического и электромеханического оборудования (по отраслям)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15.02.</a:t>
                      </a:r>
                      <a:r>
                        <a:rPr lang="en-US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 машиностроения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18.02.03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Химическая технология неорганических веществ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22.02.06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Сварочное производство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38.02.01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E02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Экономика и бухгалтерский учет (по отраслям)</a:t>
                      </a:r>
                      <a:endParaRPr lang="ru-RU" sz="1800" dirty="0">
                        <a:solidFill>
                          <a:srgbClr val="0E025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3857652"/>
          </a:xfrm>
        </p:spPr>
        <p:txBody>
          <a:bodyPr/>
          <a:lstStyle/>
          <a:p>
            <a:pPr lvl="0"/>
            <a:br>
              <a:rPr lang="ru-RU" sz="2400" i="1" dirty="0">
                <a:latin typeface="Georgia" pitchFamily="18" charset="0"/>
              </a:rPr>
            </a:br>
            <a:br>
              <a:rPr lang="ru-RU" dirty="0"/>
            </a:br>
            <a:endParaRPr lang="ru-RU" sz="3600" b="1" i="1" dirty="0">
              <a:solidFill>
                <a:srgbClr val="0E0256"/>
              </a:solidFill>
              <a:latin typeface="Georgia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1928794" y="428604"/>
            <a:ext cx="4857784" cy="1214446"/>
            <a:chOff x="1928794" y="428604"/>
            <a:chExt cx="5023768" cy="1285884"/>
          </a:xfrm>
        </p:grpSpPr>
        <p:pic>
          <p:nvPicPr>
            <p:cNvPr id="6" name="Picture 2" descr="Логотип"/>
            <p:cNvPicPr>
              <a:picLocks noChangeAspect="1" noChangeArrowheads="1"/>
            </p:cNvPicPr>
            <p:nvPr/>
          </p:nvPicPr>
          <p:blipFill>
            <a:blip r:embed="rId2" cstate="print"/>
            <a:srcRect l="1109" t="575" r="1414" b="1796"/>
            <a:stretch>
              <a:fillRect/>
            </a:stretch>
          </p:blipFill>
          <p:spPr bwMode="auto">
            <a:xfrm>
              <a:off x="3786182" y="500042"/>
              <a:ext cx="1222880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" descr="https://school15.edumsko.ru/uploads/3000/2735/section/188099/Icon/gBLFJrX4bO8.jpg?15105984656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3570" y="428604"/>
              <a:ext cx="1308992" cy="1285884"/>
            </a:xfrm>
            <a:prstGeom prst="rect">
              <a:avLst/>
            </a:prstGeom>
            <a:noFill/>
          </p:spPr>
        </p:pic>
        <p:pic>
          <p:nvPicPr>
            <p:cNvPr id="8" name="Picture 6" descr="http://alfarobotics.ru/images/articles/ce3f3a1c3ad9f16f593368ee015f20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428604"/>
              <a:ext cx="1285884" cy="1285884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500034" y="1785926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000" i="1" dirty="0">
                <a:solidFill>
                  <a:srgbClr val="140377"/>
                </a:solidFill>
                <a:latin typeface="Georgia" pitchFamily="18" charset="0"/>
              </a:rPr>
              <a:t>Документ, удостоверяющий личность абитуриента  (оригинал и копия);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000" i="1" dirty="0">
                <a:solidFill>
                  <a:srgbClr val="140377"/>
                </a:solidFill>
                <a:latin typeface="Georgia" pitchFamily="18" charset="0"/>
              </a:rPr>
              <a:t>Документ установленного образца об образовании (оригинал и копия);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000" i="1" dirty="0">
                <a:solidFill>
                  <a:srgbClr val="140377"/>
                </a:solidFill>
                <a:latin typeface="Georgia" pitchFamily="18" charset="0"/>
              </a:rPr>
              <a:t>Фотографии 3x4,  -  6 шт.;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3000" i="1" dirty="0">
                <a:solidFill>
                  <a:srgbClr val="140377"/>
                </a:solidFill>
                <a:latin typeface="Georgia" pitchFamily="18" charset="0"/>
              </a:rPr>
              <a:t>Приписное свидетельство или военный билет (если есть) (оригинал и копия);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7772400" cy="4786346"/>
          </a:xfrm>
        </p:spPr>
        <p:txBody>
          <a:bodyPr/>
          <a:lstStyle/>
          <a:p>
            <a:pPr lvl="0"/>
            <a:br>
              <a:rPr lang="ru-RU" sz="2400" i="1" dirty="0">
                <a:latin typeface="Georgia" pitchFamily="18" charset="0"/>
              </a:rPr>
            </a:br>
            <a:br>
              <a:rPr lang="ru-RU" dirty="0"/>
            </a:br>
            <a:endParaRPr lang="ru-RU" sz="3600" b="1" i="1" dirty="0">
              <a:solidFill>
                <a:srgbClr val="0E0256"/>
              </a:solidFill>
              <a:latin typeface="Georgia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2000232" y="428604"/>
            <a:ext cx="5143536" cy="1214446"/>
            <a:chOff x="1928794" y="428604"/>
            <a:chExt cx="5023768" cy="1285884"/>
          </a:xfrm>
        </p:grpSpPr>
        <p:pic>
          <p:nvPicPr>
            <p:cNvPr id="6" name="Picture 2" descr="Логотип"/>
            <p:cNvPicPr>
              <a:picLocks noChangeAspect="1" noChangeArrowheads="1"/>
            </p:cNvPicPr>
            <p:nvPr/>
          </p:nvPicPr>
          <p:blipFill>
            <a:blip r:embed="rId2" cstate="print"/>
            <a:srcRect l="1109" t="575" r="1414" b="1796"/>
            <a:stretch>
              <a:fillRect/>
            </a:stretch>
          </p:blipFill>
          <p:spPr bwMode="auto">
            <a:xfrm>
              <a:off x="3786182" y="500042"/>
              <a:ext cx="1222880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4" descr="https://school15.edumsko.ru/uploads/3000/2735/section/188099/Icon/gBLFJrX4bO8.jpg?15105984656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3570" y="428604"/>
              <a:ext cx="1308992" cy="1285884"/>
            </a:xfrm>
            <a:prstGeom prst="rect">
              <a:avLst/>
            </a:prstGeom>
            <a:noFill/>
          </p:spPr>
        </p:pic>
        <p:pic>
          <p:nvPicPr>
            <p:cNvPr id="8" name="Picture 6" descr="http://alfarobotics.ru/images/articles/ce3f3a1c3ad9f16f593368ee015f20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428604"/>
              <a:ext cx="1285884" cy="1285884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500034" y="1785926"/>
            <a:ext cx="81439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ru-RU" sz="3000" i="1" dirty="0">
                <a:solidFill>
                  <a:srgbClr val="140377"/>
                </a:solidFill>
                <a:latin typeface="Georgia" pitchFamily="18" charset="0"/>
              </a:rPr>
              <a:t>5</a:t>
            </a:r>
            <a:r>
              <a:rPr lang="ru-RU" i="1" dirty="0">
                <a:solidFill>
                  <a:srgbClr val="140377"/>
                </a:solidFill>
                <a:latin typeface="Georgia" pitchFamily="18" charset="0"/>
              </a:rPr>
              <a:t>. </a:t>
            </a:r>
            <a:r>
              <a:rPr lang="ru-RU" sz="3000" i="1" dirty="0">
                <a:solidFill>
                  <a:srgbClr val="140377"/>
                </a:solidFill>
                <a:latin typeface="Georgia" pitchFamily="18" charset="0"/>
              </a:rPr>
              <a:t>Медицинская справка 086-у</a:t>
            </a:r>
            <a:br>
              <a:rPr lang="ru-RU" sz="3000" i="1" dirty="0">
                <a:solidFill>
                  <a:srgbClr val="140377"/>
                </a:solidFill>
                <a:latin typeface="Georgia" pitchFamily="18" charset="0"/>
              </a:rPr>
            </a:br>
            <a:r>
              <a:rPr lang="ru-RU" sz="3000" i="1" dirty="0">
                <a:solidFill>
                  <a:srgbClr val="140377"/>
                </a:solidFill>
                <a:latin typeface="Georgia" pitchFamily="18" charset="0"/>
              </a:rPr>
              <a:t> (оригинал и копия);</a:t>
            </a:r>
          </a:p>
          <a:p>
            <a:pPr marL="342900" indent="-342900">
              <a:spcAft>
                <a:spcPts val="1200"/>
              </a:spcAft>
            </a:pPr>
            <a:r>
              <a:rPr lang="ru-RU" sz="3000" i="1" dirty="0">
                <a:solidFill>
                  <a:srgbClr val="140377"/>
                </a:solidFill>
                <a:latin typeface="Georgia" pitchFamily="18" charset="0"/>
              </a:rPr>
              <a:t>6. Медицинский полис (оригинал и копия);</a:t>
            </a:r>
          </a:p>
          <a:p>
            <a:pPr marL="342900" indent="-342900">
              <a:spcAft>
                <a:spcPts val="1200"/>
              </a:spcAft>
            </a:pPr>
            <a:r>
              <a:rPr lang="ru-RU" sz="3000" i="1" dirty="0">
                <a:solidFill>
                  <a:srgbClr val="140377"/>
                </a:solidFill>
                <a:latin typeface="Georgia" pitchFamily="18" charset="0"/>
              </a:rPr>
              <a:t>7 . Характеристика из школы;</a:t>
            </a:r>
          </a:p>
          <a:p>
            <a:pPr marL="342900" indent="-342900">
              <a:spcAft>
                <a:spcPts val="1200"/>
              </a:spcAft>
            </a:pPr>
            <a:r>
              <a:rPr lang="ru-RU" sz="3000" i="1" dirty="0">
                <a:solidFill>
                  <a:srgbClr val="140377"/>
                </a:solidFill>
                <a:latin typeface="Georgia" pitchFamily="18" charset="0"/>
              </a:rPr>
              <a:t>8. Паспорт законного представителя (предъявляется лично);</a:t>
            </a:r>
          </a:p>
          <a:p>
            <a:pPr marL="342900" indent="-342900">
              <a:spcAft>
                <a:spcPts val="1200"/>
              </a:spcAft>
            </a:pPr>
            <a:r>
              <a:rPr lang="ru-RU" sz="3000" i="1" dirty="0">
                <a:solidFill>
                  <a:srgbClr val="140377"/>
                </a:solidFill>
                <a:latin typeface="Georgia" pitchFamily="18" charset="0"/>
              </a:rPr>
              <a:t>9. ИНН (оригинал и копия);</a:t>
            </a:r>
          </a:p>
          <a:p>
            <a:pPr marL="342900" indent="-342900">
              <a:spcAft>
                <a:spcPts val="1200"/>
              </a:spcAft>
            </a:pPr>
            <a:r>
              <a:rPr lang="ru-RU" sz="3000" i="1" dirty="0">
                <a:solidFill>
                  <a:srgbClr val="140377"/>
                </a:solidFill>
                <a:latin typeface="Georgia" pitchFamily="18" charset="0"/>
              </a:rPr>
              <a:t>10. СНИЛС (оригинал и копия).</a:t>
            </a:r>
            <a:endParaRPr lang="ru-RU" sz="3000" dirty="0">
              <a:solidFill>
                <a:srgbClr val="140377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857256"/>
          </a:xfrm>
        </p:spPr>
        <p:txBody>
          <a:bodyPr/>
          <a:lstStyle/>
          <a:p>
            <a:pPr algn="l"/>
            <a:r>
              <a:rPr lang="ru-RU" sz="3200" b="1" u="sng" dirty="0">
                <a:solidFill>
                  <a:srgbClr val="0E0256"/>
                </a:solidFill>
                <a:latin typeface="Georgia" pitchFamily="18" charset="0"/>
              </a:rPr>
              <a:t>Наши координаты:</a:t>
            </a:r>
            <a:endParaRPr lang="ru-RU" sz="2400" b="1" i="1" u="sng" dirty="0">
              <a:solidFill>
                <a:srgbClr val="0E0256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857364"/>
            <a:ext cx="807249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i="1" u="sng" dirty="0">
                <a:solidFill>
                  <a:srgbClr val="0E0256"/>
                </a:solidFill>
                <a:latin typeface="Georgia" pitchFamily="18" charset="0"/>
              </a:rPr>
              <a:t>Адрес: </a:t>
            </a:r>
            <a:r>
              <a:rPr lang="en-US" b="1" i="1" dirty="0">
                <a:solidFill>
                  <a:srgbClr val="0E0256"/>
                </a:solidFill>
                <a:latin typeface="Georgia" pitchFamily="18" charset="0"/>
              </a:rPr>
              <a:t>  </a:t>
            </a:r>
          </a:p>
          <a:p>
            <a:r>
              <a:rPr lang="en-US" sz="2400" b="1" i="1" dirty="0">
                <a:solidFill>
                  <a:srgbClr val="0E0256"/>
                </a:solidFill>
                <a:latin typeface="Georgia" pitchFamily="18" charset="0"/>
              </a:rPr>
              <a:t>     </a:t>
            </a:r>
            <a:r>
              <a:rPr lang="ru-RU" sz="2400" b="1" i="1" dirty="0">
                <a:solidFill>
                  <a:srgbClr val="0E0256"/>
                </a:solidFill>
                <a:latin typeface="Georgia" pitchFamily="18" charset="0"/>
              </a:rPr>
              <a:t>проспект Ленина, д.41</a:t>
            </a:r>
            <a:endParaRPr lang="ru-RU" b="1" i="1" dirty="0">
              <a:solidFill>
                <a:srgbClr val="0E0256"/>
              </a:solidFill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endParaRPr lang="en-US" sz="100" b="1" i="1" u="sng" dirty="0">
              <a:solidFill>
                <a:srgbClr val="0E0256"/>
              </a:solidFill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endParaRPr lang="en-US" sz="500" b="1" i="1" u="sng" dirty="0">
              <a:solidFill>
                <a:srgbClr val="0E0256"/>
              </a:solidFill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r>
              <a:rPr lang="ru-RU" b="1" i="1" u="sng" dirty="0">
                <a:solidFill>
                  <a:srgbClr val="0E0256"/>
                </a:solidFill>
                <a:latin typeface="Georgia" pitchFamily="18" charset="0"/>
              </a:rPr>
              <a:t>Телефоны:</a:t>
            </a:r>
            <a:r>
              <a:rPr lang="ru-RU" b="1" i="1" dirty="0">
                <a:solidFill>
                  <a:srgbClr val="0E0256"/>
                </a:solidFill>
                <a:latin typeface="Georgia" pitchFamily="18" charset="0"/>
              </a:rPr>
              <a:t> </a:t>
            </a:r>
            <a:r>
              <a:rPr lang="en-US" b="1" i="1" dirty="0">
                <a:solidFill>
                  <a:srgbClr val="0E0256"/>
                </a:solidFill>
                <a:latin typeface="Georgia" pitchFamily="18" charset="0"/>
              </a:rPr>
              <a:t>    </a:t>
            </a:r>
            <a:r>
              <a:rPr lang="ru-RU" sz="2000" b="1" i="1" dirty="0">
                <a:solidFill>
                  <a:srgbClr val="0E0256"/>
                </a:solidFill>
                <a:latin typeface="Georgia" pitchFamily="18" charset="0"/>
              </a:rPr>
              <a:t>8(496) 574-22-82,  8(496)570-36-15                                                                                           			                 – секретарь директора</a:t>
            </a:r>
            <a:endParaRPr lang="en-US" sz="2000" b="1" i="1" dirty="0">
              <a:solidFill>
                <a:srgbClr val="0E0256"/>
              </a:solidFill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000" b="1" i="1" dirty="0">
                <a:solidFill>
                  <a:srgbClr val="0E0256"/>
                </a:solidFill>
                <a:latin typeface="Georgia" pitchFamily="18" charset="0"/>
              </a:rPr>
              <a:t>                         </a:t>
            </a:r>
            <a:r>
              <a:rPr lang="ru-RU" sz="2000" b="1" i="1" dirty="0">
                <a:solidFill>
                  <a:srgbClr val="0E0256"/>
                </a:solidFill>
                <a:latin typeface="Georgia" pitchFamily="18" charset="0"/>
              </a:rPr>
              <a:t>8(496)570-36-14 – отдел кадров</a:t>
            </a:r>
            <a:endParaRPr lang="ru-RU" b="1" i="1" dirty="0">
              <a:solidFill>
                <a:srgbClr val="0E0256"/>
              </a:solidFill>
              <a:latin typeface="Georgia" pitchFamily="18" charset="0"/>
            </a:endParaRPr>
          </a:p>
          <a:p>
            <a:r>
              <a:rPr lang="ru-RU" b="1" i="1" dirty="0">
                <a:solidFill>
                  <a:srgbClr val="0E0256"/>
                </a:solidFill>
                <a:latin typeface="Georgia" pitchFamily="18" charset="0"/>
              </a:rPr>
              <a:t>                  </a:t>
            </a:r>
            <a:r>
              <a:rPr lang="en-US" b="1" i="1" dirty="0">
                <a:solidFill>
                  <a:srgbClr val="0E0256"/>
                </a:solidFill>
                <a:latin typeface="Georgia" pitchFamily="18" charset="0"/>
              </a:rPr>
              <a:t>  </a:t>
            </a:r>
            <a:r>
              <a:rPr lang="ru-RU" b="1" i="1" dirty="0">
                <a:solidFill>
                  <a:srgbClr val="0E0256"/>
                </a:solidFill>
                <a:latin typeface="Georgia" pitchFamily="18" charset="0"/>
              </a:rPr>
              <a:t>       </a:t>
            </a:r>
            <a:r>
              <a:rPr lang="ru-RU" sz="2000" b="1" i="1" dirty="0">
                <a:solidFill>
                  <a:srgbClr val="0E0256"/>
                </a:solidFill>
                <a:latin typeface="Georgia" pitchFamily="18" charset="0"/>
              </a:rPr>
              <a:t>8(496)570-36-17 – приёмная комиссия</a:t>
            </a:r>
            <a:endParaRPr lang="en-US" sz="2000" b="1" i="1" dirty="0">
              <a:solidFill>
                <a:srgbClr val="0E0256"/>
              </a:solidFill>
              <a:latin typeface="Georgia" pitchFamily="18" charset="0"/>
            </a:endParaRPr>
          </a:p>
          <a:p>
            <a:endParaRPr lang="ru-RU" sz="2000" b="1" i="1" dirty="0">
              <a:solidFill>
                <a:srgbClr val="0E0256"/>
              </a:solidFill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000" b="1" i="1" u="sng" dirty="0">
                <a:solidFill>
                  <a:srgbClr val="0E0256"/>
                </a:solidFill>
                <a:latin typeface="Georgia" pitchFamily="18" charset="0"/>
              </a:rPr>
              <a:t>e-mail:</a:t>
            </a:r>
            <a:r>
              <a:rPr lang="en-US" sz="2000" b="1" i="1" dirty="0">
                <a:solidFill>
                  <a:srgbClr val="0E0256"/>
                </a:solidFill>
                <a:latin typeface="Georgia" pitchFamily="18" charset="0"/>
              </a:rPr>
              <a:t>     priem-mopk@mephi.ru; 	mopk@mephi.ru</a:t>
            </a:r>
            <a:endParaRPr lang="ru-RU" sz="2000" b="1" i="1" dirty="0">
              <a:solidFill>
                <a:srgbClr val="0E0256"/>
              </a:solidFill>
              <a:latin typeface="Georgia" pitchFamily="18" charset="0"/>
            </a:endParaRPr>
          </a:p>
          <a:p>
            <a:pPr>
              <a:spcAft>
                <a:spcPts val="1200"/>
              </a:spcAft>
            </a:pPr>
            <a:r>
              <a:rPr lang="ru-RU" b="1" i="1" u="sng" dirty="0">
                <a:solidFill>
                  <a:srgbClr val="0E0256"/>
                </a:solidFill>
                <a:latin typeface="Georgia" pitchFamily="18" charset="0"/>
              </a:rPr>
              <a:t>Официальный сайт: </a:t>
            </a:r>
            <a:r>
              <a:rPr lang="ru-RU" b="1" i="1" dirty="0">
                <a:solidFill>
                  <a:srgbClr val="0E0256"/>
                </a:solidFill>
                <a:latin typeface="Georgia" pitchFamily="18" charset="0"/>
              </a:rPr>
              <a:t> </a:t>
            </a:r>
            <a:r>
              <a:rPr lang="en-US" b="1" i="1" dirty="0">
                <a:solidFill>
                  <a:srgbClr val="0E0256"/>
                </a:solidFill>
                <a:latin typeface="Georgia" pitchFamily="18" charset="0"/>
              </a:rPr>
              <a:t>  </a:t>
            </a:r>
            <a:r>
              <a:rPr lang="en-US" sz="2000" b="1" i="1" dirty="0">
                <a:solidFill>
                  <a:srgbClr val="0E0256"/>
                </a:solidFill>
                <a:latin typeface="Georgia" pitchFamily="18" charset="0"/>
              </a:rPr>
              <a:t>http://mopk-mephi.ru</a:t>
            </a:r>
          </a:p>
          <a:p>
            <a:r>
              <a:rPr lang="ru-RU" b="1" i="1" u="sng" dirty="0">
                <a:solidFill>
                  <a:srgbClr val="0E0256"/>
                </a:solidFill>
                <a:latin typeface="Georgia" pitchFamily="18" charset="0"/>
              </a:rPr>
              <a:t>Официальная группа «ВК»:</a:t>
            </a:r>
            <a:r>
              <a:rPr lang="en-US" b="1" i="1" u="sng" dirty="0">
                <a:solidFill>
                  <a:srgbClr val="0E0256"/>
                </a:solidFill>
                <a:latin typeface="Georgia" pitchFamily="18" charset="0"/>
              </a:rPr>
              <a:t> </a:t>
            </a:r>
            <a:r>
              <a:rPr lang="en-US" b="1" i="1" dirty="0">
                <a:solidFill>
                  <a:srgbClr val="0E0256"/>
                </a:solidFill>
                <a:latin typeface="Georgia" pitchFamily="18" charset="0"/>
              </a:rPr>
              <a:t>   </a:t>
            </a:r>
            <a:r>
              <a:rPr lang="en-US" sz="2000" b="1" i="1" dirty="0">
                <a:solidFill>
                  <a:srgbClr val="0E0256"/>
                </a:solidFill>
                <a:latin typeface="Georgia" pitchFamily="18" charset="0"/>
              </a:rPr>
              <a:t>https://vk.com/mopk_mephi</a:t>
            </a:r>
            <a:endParaRPr lang="ru-RU" sz="2000" b="1" i="1" dirty="0">
              <a:solidFill>
                <a:srgbClr val="0E0256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D:\staraya\Алла\реклама в МИФИ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500042"/>
            <a:ext cx="3193527" cy="241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844" y="357166"/>
            <a:ext cx="885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13.02.13    «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E0256"/>
                </a:solidFill>
                <a:effectLst/>
                <a:latin typeface="Georgia"/>
                <a:ea typeface="Calibri" pitchFamily="34" charset="0"/>
                <a:cs typeface="Times New Roman"/>
              </a:rPr>
              <a:t>Э</a:t>
            </a:r>
            <a:r>
              <a:rPr lang="ru-RU" sz="2400" b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ксплуатация и обслуживание электрического и электромеханического оборудования </a:t>
            </a:r>
          </a:p>
          <a:p>
            <a:pPr algn="ctr"/>
            <a:r>
              <a:rPr lang="ru-RU" sz="2400" b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(по отраслям)»</a:t>
            </a:r>
            <a:endParaRPr lang="ru-RU" sz="800" b="1" dirty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r>
              <a:rPr lang="ru-RU" sz="2400" b="1" i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                        </a:t>
            </a:r>
            <a:r>
              <a:rPr lang="ru-RU" sz="2000" i="1" u="sng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Квалификация – техник</a:t>
            </a:r>
          </a:p>
          <a:p>
            <a:pPr algn="ctr"/>
            <a:r>
              <a:rPr lang="ru-RU" sz="2000" i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                               Срок обучения – 3 г. 10 мес.</a:t>
            </a:r>
            <a:endParaRPr lang="ru-RU" sz="2400" i="1" dirty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143380"/>
            <a:ext cx="4864624" cy="206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900" dirty="0">
                <a:solidFill>
                  <a:srgbClr val="0E0256"/>
                </a:solidFill>
                <a:latin typeface="Georgia" pitchFamily="18" charset="0"/>
              </a:rPr>
              <a:t>В обязанности электрика входит широкий спектр услуг. Специалист занимается профилактическим ремонтом оборудования, выполняет подключение соединительных элементов.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571744"/>
            <a:ext cx="5286412" cy="139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900" dirty="0">
                <a:solidFill>
                  <a:srgbClr val="0E0256"/>
                </a:solidFill>
                <a:latin typeface="Georgia" pitchFamily="18" charset="0"/>
              </a:rPr>
              <a:t>Электрик — это специалист, который собирает, налаживает и ремонтирует электрооборудование, электросети и системы.</a:t>
            </a:r>
          </a:p>
        </p:txBody>
      </p:sp>
      <p:pic>
        <p:nvPicPr>
          <p:cNvPr id="11" name="Рисунок 10" descr="http://man161.ru/wp-content/uploads/2015/03/investor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261657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vrbiz.ru/pic_full.php?image=/pics/images_15520.jpg&amp;maxX=900&amp;maxY=4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601" y="4039197"/>
            <a:ext cx="2909759" cy="199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511055"/>
            <a:ext cx="83582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15.02.16    «</a:t>
            </a:r>
            <a:r>
              <a:rPr lang="ru-RU" sz="2400" b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Технология машиностроения»</a:t>
            </a:r>
            <a:endParaRPr lang="ru-RU" sz="800" b="1" dirty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r>
              <a:rPr lang="ru-RU" sz="2000" i="1" u="sng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Квалификация – техник, </a:t>
            </a:r>
            <a:r>
              <a:rPr lang="ru-RU" sz="2000" i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срок обучения – 3 г. 10 мес.</a:t>
            </a:r>
            <a:endParaRPr lang="ru-RU" sz="2000" u="sng" dirty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412776"/>
            <a:ext cx="4645072" cy="2404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900" dirty="0">
                <a:solidFill>
                  <a:srgbClr val="0E0256"/>
                </a:solidFill>
                <a:latin typeface="Georgia" pitchFamily="18" charset="0"/>
              </a:rPr>
              <a:t>Техник-технолог машиностроения вытачивает детали, работает на станках с ЧПУ, вводит управляющую программу и задает режим ее работы, производит контроль качества выпускаемой продукции и выполняет необходимые расчеты.</a:t>
            </a:r>
            <a:endParaRPr lang="ru-RU" sz="1900" dirty="0"/>
          </a:p>
        </p:txBody>
      </p:sp>
      <p:pic>
        <p:nvPicPr>
          <p:cNvPr id="13" name="Рисунок 12" descr="https://novostivolgograda.ru/attachments/65f5df267431b21597067762efa7e64b34fa44b8/store/fill/1200/630/8813ec03e1a3c9e226ef71f10fca8123a30d4f594599878efdec96dcf565/gk170_r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495332" cy="214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65794" y="5187299"/>
            <a:ext cx="821241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solidFill>
                  <a:srgbClr val="0E0256"/>
                </a:solidFill>
                <a:latin typeface="Georgia" pitchFamily="18" charset="0"/>
              </a:rPr>
              <a:t>Специальность "Технология машиностроения" дает возможность получить квалификацию инженера, которая позволяет работать во многих направлениях. </a:t>
            </a:r>
            <a:endParaRPr lang="ru-RU" sz="1900" dirty="0">
              <a:solidFill>
                <a:srgbClr val="0E025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E8376-7ACD-433E-8DAF-67741669C7DA}"/>
              </a:ext>
            </a:extLst>
          </p:cNvPr>
          <p:cNvSpPr txBox="1"/>
          <p:nvPr/>
        </p:nvSpPr>
        <p:spPr>
          <a:xfrm>
            <a:off x="456211" y="4005064"/>
            <a:ext cx="8212412" cy="106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900" dirty="0">
                <a:solidFill>
                  <a:srgbClr val="0E0256"/>
                </a:solidFill>
                <a:latin typeface="Georgia" pitchFamily="18" charset="0"/>
              </a:rPr>
              <a:t>Еще одно достаточно интересное направление, которое изучает специальность "Технология машиностроения" - это разработка новых деталей и оборудования.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572610"/>
            <a:ext cx="83582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E0256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22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.02.06    «</a:t>
            </a:r>
            <a:r>
              <a:rPr lang="ru-RU" sz="2400" b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Сварочное производство»</a:t>
            </a:r>
          </a:p>
          <a:p>
            <a:pPr algn="ctr"/>
            <a:r>
              <a:rPr lang="ru-RU" sz="2000" u="sng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Квалификация – техник,</a:t>
            </a:r>
            <a:r>
              <a:rPr lang="ru-RU" sz="2000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</a:t>
            </a:r>
            <a:r>
              <a:rPr lang="ru-RU" sz="2000" i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срок обучения – 3 г. 10 мес.</a:t>
            </a:r>
            <a:endParaRPr lang="ru-RU" sz="2000" u="sng" dirty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tumentoday.ru/media/gallery_images/2013/05/80-03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3857628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E0256"/>
                </a:solidFill>
                <a:latin typeface="Georgia" pitchFamily="18" charset="0"/>
              </a:rPr>
              <a:t>Сварщик работает со сварочным аппаратом, выполняет контроль швов, производит наладку сварочного оборудования. Профессия сварщика предполагает несколько специальностей: газосварщик, электросварщик, электросварщик ручной дуговой сварки, электросварщик по обслуживанию автоматических и полуавтоматических машин (наши студенты осваивают до 20 видов сварки)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714488"/>
            <a:ext cx="4786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E0256"/>
                </a:solidFill>
                <a:latin typeface="Georgia" pitchFamily="18" charset="0"/>
              </a:rPr>
              <a:t>Специалист сварочного производства, осуществляет сварку разнообразных конструкций, механизмов. </a:t>
            </a:r>
          </a:p>
          <a:p>
            <a:r>
              <a:rPr lang="ru-RU" sz="2000" dirty="0">
                <a:solidFill>
                  <a:srgbClr val="0E0256"/>
                </a:solidFill>
                <a:latin typeface="Georgia" pitchFamily="18" charset="0"/>
              </a:rPr>
              <a:t>Задействуется при ремонтных, дорожных работах, в строительстве.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357167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18.02.03    «</a:t>
            </a:r>
            <a:r>
              <a:rPr lang="ru-RU" sz="2400" b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Химическая технология неорганических веществ»</a:t>
            </a:r>
          </a:p>
          <a:p>
            <a:pPr algn="ctr"/>
            <a:endParaRPr lang="ru-RU" sz="800" b="1" dirty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r>
              <a:rPr lang="ru-RU" sz="2000" i="1" u="sng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Квалификация – техник, </a:t>
            </a:r>
            <a:r>
              <a:rPr lang="ru-RU" sz="2000" i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срок обучения – 3 г. 10 мес.  </a:t>
            </a:r>
            <a:endParaRPr lang="ru-RU" sz="2000" i="1" u="sng" dirty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1714488"/>
            <a:ext cx="5143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E0256"/>
                </a:solidFill>
                <a:latin typeface="Georgia" pitchFamily="18" charset="0"/>
              </a:rPr>
              <a:t>Характеристика специальности: проведение лабораторных исследований, технологический контроль производства, контроль за качеством сырья и выпускаемой продукции. </a:t>
            </a:r>
          </a:p>
        </p:txBody>
      </p:sp>
      <p:pic>
        <p:nvPicPr>
          <p:cNvPr id="7" name="Рисунок 6" descr="http://www.medialipetsk.ru/upload/news/2015/june_2015/4_june2015/1435_lipets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25717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00430" y="3571876"/>
            <a:ext cx="51435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Наши студенты работают с химическими объектами, осуществляют и контролируют технологические процессы производства неорганических веществ, наблюдают за работой и состоянием аппаратуры, осуществляют физико-химический анализ.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E025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357167"/>
            <a:ext cx="83582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E0256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8.02.01    «</a:t>
            </a:r>
            <a:r>
              <a:rPr lang="ru-RU" sz="2400" b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Строительство и эксплуатация           		зданий и сооружений»</a:t>
            </a:r>
            <a:endParaRPr lang="ru-RU" sz="800" b="1" dirty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r>
              <a:rPr lang="ru-RU" sz="2000" i="1" u="sng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        </a:t>
            </a:r>
            <a:r>
              <a:rPr lang="ru-RU" sz="2000" i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                    </a:t>
            </a:r>
            <a:r>
              <a:rPr lang="ru-RU" sz="2000" i="1" u="sng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Квалификация – техник</a:t>
            </a:r>
          </a:p>
          <a:p>
            <a:pPr algn="ctr"/>
            <a:r>
              <a:rPr lang="ru-RU" sz="2000" i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                                     Срок обучения – 3 г. 10 мес.</a:t>
            </a:r>
            <a:endParaRPr lang="ru-RU" sz="2000" i="1" u="sng" dirty="0">
              <a:solidFill>
                <a:srgbClr val="0E0256"/>
              </a:solidFill>
              <a:latin typeface="Georgia"/>
              <a:ea typeface="Calibri"/>
              <a:cs typeface="Times New Roman"/>
            </a:endParaRPr>
          </a:p>
          <a:p>
            <a:pPr algn="ctr"/>
            <a:endParaRPr lang="ru-RU" sz="2000" i="1" u="sng" dirty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857364"/>
            <a:ext cx="50006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E0256"/>
                </a:solidFill>
                <a:latin typeface="Georgia" pitchFamily="18" charset="0"/>
              </a:rPr>
              <a:t>Выпускники специальности «Строительство и эксплуатация зданий и сооружений» умеют разрабатывать проектно-сметную документацию; возводить здания, сооружения, инженерные коммуникации и санитарно-технические системы; реконструировать строительные объекты.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15" y="4221088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0256"/>
                </a:solidFill>
                <a:latin typeface="Georgia" pitchFamily="18" charset="0"/>
              </a:rPr>
              <a:t>Студенты обладают знаниями в областях гражданского строительства: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E0256"/>
                </a:solidFill>
                <a:latin typeface="Georgia" pitchFamily="18" charset="0"/>
              </a:rPr>
              <a:t>проектные чертежи;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E0256"/>
                </a:solidFill>
                <a:latin typeface="Georgia" pitchFamily="18" charset="0"/>
              </a:rPr>
              <a:t>нормативная документация;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E0256"/>
                </a:solidFill>
                <a:latin typeface="Georgia" pitchFamily="18" charset="0"/>
              </a:rPr>
              <a:t>строительные материалы и конструкции;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E0256"/>
                </a:solidFill>
                <a:latin typeface="Georgia" pitchFamily="18" charset="0"/>
              </a:rPr>
              <a:t>механизмы и оборудование;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E0256"/>
                </a:solidFill>
                <a:latin typeface="Georgia" pitchFamily="18" charset="0"/>
              </a:rPr>
              <a:t>мероприятия по организации эксплуатации зданий и сооружений;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E0256"/>
                </a:solidFill>
                <a:latin typeface="Georgia" pitchFamily="18" charset="0"/>
              </a:rPr>
              <a:t>планирование и подготовка к ремонтным работам.</a:t>
            </a:r>
          </a:p>
        </p:txBody>
      </p:sp>
      <p:pic>
        <p:nvPicPr>
          <p:cNvPr id="10" name="Рисунок 9" descr="https://kvadmetry.ru/wp-content/uploads/2017/10/be00ace2_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5720" y="357167"/>
            <a:ext cx="83582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E0256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E025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8.02.01    «</a:t>
            </a:r>
            <a:r>
              <a:rPr lang="ru-RU" sz="2400" b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Экономика и бухгалтерский учёт </a:t>
            </a:r>
          </a:p>
          <a:p>
            <a:pPr algn="ctr"/>
            <a:r>
              <a:rPr lang="ru-RU" sz="2400" b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(по отраслям)»</a:t>
            </a:r>
          </a:p>
          <a:p>
            <a:pPr algn="ctr"/>
            <a:r>
              <a:rPr lang="ru-RU" sz="2000" i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</a:t>
            </a:r>
            <a:r>
              <a:rPr lang="ru-RU" sz="2000" i="1" u="sng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Квалификация – бухгалтер, </a:t>
            </a:r>
            <a:r>
              <a:rPr lang="ru-RU" sz="2000" i="1" dirty="0">
                <a:solidFill>
                  <a:srgbClr val="0E0256"/>
                </a:solidFill>
                <a:latin typeface="Georgia"/>
                <a:ea typeface="Calibri"/>
                <a:cs typeface="Times New Roman"/>
              </a:rPr>
              <a:t>      срок обучения – 2 г. 10 мес.</a:t>
            </a:r>
            <a:endParaRPr lang="ru-RU" sz="2000" i="1" u="sng" dirty="0">
              <a:solidFill>
                <a:srgbClr val="0E0256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71876"/>
            <a:ext cx="821537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dirty="0">
                <a:solidFill>
                  <a:srgbClr val="0E0256"/>
                </a:solidFill>
                <a:latin typeface="Georgia" pitchFamily="18" charset="0"/>
              </a:rPr>
              <a:t>Подготовка бухгалтеров для различных отраслей и для государственной службы. Область профессиональной деятельности выпускников: учет имущества и обязательств организации, проведение и оформление хозяйственных операций, обработка бухгалтерской информации, проведение расчетов с бюджетом и внебюджетными фондами, формирование бухгалтерской отчетности, налоговый учет, налоговое планирование.</a:t>
            </a:r>
          </a:p>
        </p:txBody>
      </p:sp>
      <p:pic>
        <p:nvPicPr>
          <p:cNvPr id="9" name="Рисунок 8" descr="https://postupi.online/images/images1366/198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42148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2714620"/>
            <a:ext cx="8215370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000" dirty="0">
                <a:solidFill>
                  <a:srgbClr val="0E0256"/>
                </a:solidFill>
                <a:latin typeface="Georgia" pitchFamily="18" charset="0"/>
              </a:rPr>
              <a:t>Студенты МОПК НИЯУ МИФИ проходят учебную практику  в мастерских колледжа (2 курс), а затем производственную практику и дипломное проектирование на базовом предприятии                  </a:t>
            </a:r>
            <a:r>
              <a:rPr lang="ru-RU" sz="2000" b="1" dirty="0">
                <a:solidFill>
                  <a:srgbClr val="0E0256"/>
                </a:solidFill>
                <a:latin typeface="Georgia" pitchFamily="18" charset="0"/>
              </a:rPr>
              <a:t>АО «Машиностроительный завод»</a:t>
            </a:r>
          </a:p>
        </p:txBody>
      </p:sp>
      <p:pic>
        <p:nvPicPr>
          <p:cNvPr id="5" name="Рисунок 4" descr="C:\Users\User\Desktop\34765883_YsAKHDAGFtG5xkU5-dXUUJgYyK6ydP6aGD0lom6y6u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szm.ru/images/phocagallery/proizvodstvo/thumbs/phoca_thumb_l_008---galvanik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143380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elo.ua/files/images/70/92/foto-7.-sborka-tvsvver1000_7092_p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43380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staraya\Алла\реклама в МИФИ\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28604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998</Words>
  <Application>Microsoft Office PowerPoint</Application>
  <PresentationFormat>Экран (4:3)</PresentationFormat>
  <Paragraphs>171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Helvetica Neue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Начало работы приёмной комиссии - 15 июня</vt:lpstr>
      <vt:lpstr>Презентация PowerPoint</vt:lpstr>
      <vt:lpstr>Презентация PowerPoint</vt:lpstr>
      <vt:lpstr>Итоги приёма  в 2023 г.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Наши координаты: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Альбина Потапова</cp:lastModifiedBy>
  <cp:revision>91</cp:revision>
  <cp:lastPrinted>2021-02-17T13:07:02Z</cp:lastPrinted>
  <dcterms:created xsi:type="dcterms:W3CDTF">2012-12-02T16:48:00Z</dcterms:created>
  <dcterms:modified xsi:type="dcterms:W3CDTF">2024-03-10T08:26:40Z</dcterms:modified>
</cp:coreProperties>
</file>