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282" r:id="rId4"/>
    <p:sldId id="280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57" r:id="rId14"/>
    <p:sldId id="283" r:id="rId15"/>
    <p:sldId id="284" r:id="rId16"/>
    <p:sldId id="285" r:id="rId17"/>
    <p:sldId id="286" r:id="rId18"/>
    <p:sldId id="287" r:id="rId19"/>
    <p:sldId id="288" r:id="rId20"/>
    <p:sldId id="268" r:id="rId21"/>
    <p:sldId id="269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56"/>
    <a:srgbClr val="140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260450586039886E-2"/>
                  <c:y val="-1.307180124274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39-4CF8-AB00-73AB84C22C2A}"/>
                </c:ext>
              </c:extLst>
            </c:dLbl>
            <c:dLbl>
              <c:idx val="1"/>
              <c:layout>
                <c:manualLayout>
                  <c:x val="-2.2988344848824789E-2"/>
                  <c:y val="-1.568616149129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9-4CF8-AB00-73AB84C22C2A}"/>
                </c:ext>
              </c:extLst>
            </c:dLbl>
            <c:dLbl>
              <c:idx val="2"/>
              <c:layout>
                <c:manualLayout>
                  <c:x val="-1.53255632325498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39-4CF8-AB00-73AB84C22C2A}"/>
                </c:ext>
              </c:extLst>
            </c:dLbl>
            <c:dLbl>
              <c:idx val="3"/>
              <c:layout>
                <c:manualLayout>
                  <c:x val="-9.2432454088474131E-3"/>
                  <c:y val="-9.3783483624738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9-4CF8-AB00-73AB84C22C2A}"/>
                </c:ext>
              </c:extLst>
            </c:dLbl>
            <c:dLbl>
              <c:idx val="4"/>
              <c:layout>
                <c:manualLayout>
                  <c:x val="-1.5325563232549858E-2"/>
                  <c:y val="-1.0457440994197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39-4CF8-AB00-73AB84C22C2A}"/>
                </c:ext>
              </c:extLst>
            </c:dLbl>
            <c:dLbl>
              <c:idx val="5"/>
              <c:layout>
                <c:manualLayout>
                  <c:x val="-1.5325563232549857E-3"/>
                  <c:y val="-5.2287204970989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9-4CF8-AB00-73AB84C22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АТП</c:v>
                </c:pt>
                <c:pt idx="1">
                  <c:v>ТЭО</c:v>
                </c:pt>
                <c:pt idx="2">
                  <c:v>ТМ</c:v>
                </c:pt>
                <c:pt idx="3">
                  <c:v>СП</c:v>
                </c:pt>
                <c:pt idx="4">
                  <c:v>ХТ</c:v>
                </c:pt>
                <c:pt idx="5">
                  <c:v>СЭЗ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4.3157999999999994</c:v>
                </c:pt>
                <c:pt idx="1">
                  <c:v>4.1052999999999997</c:v>
                </c:pt>
                <c:pt idx="2">
                  <c:v>4.1110999999999995</c:v>
                </c:pt>
                <c:pt idx="3">
                  <c:v>3.9443999999999999</c:v>
                </c:pt>
                <c:pt idx="4">
                  <c:v>4.0526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39-4CF8-AB00-73AB84C22C2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18570141844727E-2"/>
                  <c:y val="-1.830052173984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9-4CF8-AB00-73AB84C22C2A}"/>
                </c:ext>
              </c:extLst>
            </c:dLbl>
            <c:dLbl>
              <c:idx val="3"/>
              <c:layout>
                <c:manualLayout>
                  <c:x val="3.5392397169090928E-2"/>
                  <c:y val="6.22917646622895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39-4CF8-AB00-73AB84C22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АТП</c:v>
                </c:pt>
                <c:pt idx="1">
                  <c:v>ТЭО</c:v>
                </c:pt>
                <c:pt idx="2">
                  <c:v>ТМ</c:v>
                </c:pt>
                <c:pt idx="3">
                  <c:v>СП</c:v>
                </c:pt>
                <c:pt idx="4">
                  <c:v>ХТ</c:v>
                </c:pt>
                <c:pt idx="5">
                  <c:v>СЭЗ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4.3570999999999991</c:v>
                </c:pt>
                <c:pt idx="1">
                  <c:v>4.2353000000000005</c:v>
                </c:pt>
                <c:pt idx="2">
                  <c:v>4.1874999999999991</c:v>
                </c:pt>
                <c:pt idx="3">
                  <c:v>3.9411</c:v>
                </c:pt>
                <c:pt idx="4">
                  <c:v>4.2353000000000005</c:v>
                </c:pt>
                <c:pt idx="5">
                  <c:v>4.3157999999999994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39-4CF8-AB00-73AB84C22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364288"/>
        <c:axId val="82365824"/>
        <c:axId val="0"/>
      </c:bar3DChart>
      <c:catAx>
        <c:axId val="8236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365824"/>
        <c:crosses val="autoZero"/>
        <c:auto val="1"/>
        <c:lblAlgn val="ctr"/>
        <c:lblOffset val="100"/>
        <c:noMultiLvlLbl val="0"/>
      </c:catAx>
      <c:valAx>
        <c:axId val="82365824"/>
        <c:scaling>
          <c:orientation val="minMax"/>
          <c:max val="4.5"/>
          <c:min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364288"/>
        <c:crosses val="autoZero"/>
        <c:crossBetween val="between"/>
        <c:majorUnit val="5.000000000000001E-2"/>
      </c:valAx>
    </c:plotArea>
    <c:legend>
      <c:legendPos val="r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BACC6">
        <a:lumMod val="40000"/>
        <a:lumOff val="60000"/>
        <a:alpha val="66000"/>
      </a:srgbClr>
    </a:solidFill>
    <a:ln>
      <a:solidFill>
        <a:schemeClr val="tx2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1184-05EC-4B5F-8821-BCC998547CE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D5B5-D0C4-4137-B907-199AEBE16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578B-862D-47FC-A115-99F42868FD2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12AE-7A75-4CF3-861B-8069F3D6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12AE-7A75-4CF3-861B-8069F3D6C6D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22B9-728D-4F76-AE5A-132A8A9D087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C543-AC4D-441E-ACC6-313BB0F8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85D6-D22D-4425-833A-FF9A1DAE7922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3E3B-FC49-4571-B388-B4C0840F1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F664-23E9-4E59-ACB3-4345FEF9A94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301A-735B-420C-BCA8-B44751E8B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E7D4-13E8-45C7-A790-7BFD032F85F7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57FE-0ECA-4C0D-B1C7-28E56FE02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E42C-B7AC-49B0-B6EF-0A301957FE3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ED83-2AE6-462D-B92B-17B38658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4BFB-33DC-40B1-B244-0627E10367F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0049-40B8-4D88-9984-655AC8974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BB4A-A2E6-476E-A426-5B00830965F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7EC0-A774-439A-AB54-CB9E526C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6224-B670-45D2-8E91-956CC97D8E9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7CE3-0AAA-49FE-A250-3CCC48291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C432-DE28-4FA6-8B51-2351D843B58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C7B4-7783-4BAA-8F1C-5D15D948A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C344-934A-4A8A-9A61-C352BBBE372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8E5F-6852-41A8-82B8-08C9F57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E6F5-0380-401A-904B-E46F05839B4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9A92-544F-4907-93AD-6D6507096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E9A97-0383-4445-973D-14F1835D879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D801A-6433-4289-AA08-42C84F66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2357430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Московский областной политехнический колледж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 smtClean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(МОПК НИЯУ МИФИ)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4" y="571480"/>
            <a:ext cx="5786478" cy="1571636"/>
            <a:chOff x="1571604" y="571480"/>
            <a:chExt cx="5786478" cy="1571636"/>
          </a:xfrm>
        </p:grpSpPr>
        <p:pic>
          <p:nvPicPr>
            <p:cNvPr id="102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14744" y="571480"/>
              <a:ext cx="15825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71480"/>
              <a:ext cx="1527157" cy="1571636"/>
            </a:xfrm>
            <a:prstGeom prst="rect">
              <a:avLst/>
            </a:prstGeom>
            <a:noFill/>
          </p:spPr>
        </p:pic>
        <p:pic>
          <p:nvPicPr>
            <p:cNvPr id="1030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571480"/>
              <a:ext cx="1500198" cy="1571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8.02.01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Строительство и эксплуатация           		зданий и сооружений»</a:t>
            </a:r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</a:t>
            </a:r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Квалификация – техник</a:t>
            </a: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            Срок обучения – 3г. 10 мес.</a:t>
            </a:r>
            <a:endParaRPr lang="ru-RU" sz="2000" i="1" u="sng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endParaRPr lang="ru-RU" sz="2000" i="1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4096" y="1933460"/>
            <a:ext cx="3704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Выпускники специальности «Строительство и эксплуатация зданий и сооружений»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разрабатывают рабочие чертежи для строительства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 зданий и сооружений; составляют 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проектно-сметную документацию;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контролируют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технологию строительства и реконструкции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зданий; обеспечивают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эксплуатацию зданий.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kvadmetry.ru/wp-content/uploads/2017/10/be00ace2_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86" y="1933460"/>
            <a:ext cx="4216552" cy="358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8.02.01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Экономика и бухгалтерский учёт </a:t>
            </a:r>
          </a:p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(по отраслям)»</a:t>
            </a: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Квалификация – бухгалтер,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срок обучения – 2г. 10 мес.</a:t>
            </a:r>
            <a:endParaRPr lang="ru-RU" sz="2000" i="1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821537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Подготовка бухгалтеров для различных отраслей и для государственной службы. Область профессиональной деятельности выпускников: учет имущества и обязательств организации, проведение и оформление хозяйственных операций, обработка бухгалтерской информации, проведение расчетов с бюджетом и внебюджетными фондами, формирование бухгалтерской отчетности, налоговый учет, налоговое планирование.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s://postupi.online/images/images1366/198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2148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714620"/>
            <a:ext cx="821537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Студенты МОПК НИЯУ МИФИ проходят начальную практику  в мастерских колледжа (2 курс), а затем учебно-производственную практику и дипломное проектирование на базовом предприятии                 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ПАО «Машиностроительный завод»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5" name="Рисунок 4" descr="C:\Users\User\Desktop\34765883_YsAKHDAGFtG5xkU5-dXUUJgYyK6ydP6aGD0lom6y6u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szm.ru/images/phocagallery/proizvodstvo/thumbs/phoca_thumb_l_008---galvani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elo.ua/files/images/70/92/foto-7.-sborka-tvsvver1000_7092_p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staraya\Алла\реклама в МИФИ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0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2428892"/>
          </a:xfrm>
        </p:spPr>
        <p:txBody>
          <a:bodyPr/>
          <a:lstStyle/>
          <a:p>
            <a: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  <a:t>Итоги приёма </a:t>
            </a:r>
            <a:b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</a:br>
            <a: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  <a:t>в 2019 г.</a:t>
            </a:r>
            <a:endParaRPr lang="ru-RU" sz="4800" b="1" i="1" u="sng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71604" y="571480"/>
            <a:ext cx="5786478" cy="1571636"/>
            <a:chOff x="1571604" y="571480"/>
            <a:chExt cx="5786478" cy="1571636"/>
          </a:xfrm>
        </p:grpSpPr>
        <p:pic>
          <p:nvPicPr>
            <p:cNvPr id="5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14744" y="571480"/>
              <a:ext cx="15825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71480"/>
              <a:ext cx="1527157" cy="1571636"/>
            </a:xfrm>
            <a:prstGeom prst="rect">
              <a:avLst/>
            </a:prstGeom>
            <a:noFill/>
          </p:spPr>
        </p:pic>
        <p:pic>
          <p:nvPicPr>
            <p:cNvPr id="7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571480"/>
              <a:ext cx="1500198" cy="1571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428604"/>
            <a:ext cx="82153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15.02.07 Автоматизация </a:t>
            </a:r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технологических процессов и </a:t>
            </a:r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производств  </a:t>
            </a:r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(по отраслям</a:t>
            </a:r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) (в 2019 году)</a:t>
            </a:r>
            <a:endParaRPr lang="ru-RU" sz="19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1071546"/>
          <a:ext cx="7929617" cy="2068068"/>
        </p:xfrm>
        <a:graphic>
          <a:graphicData uri="http://schemas.openxmlformats.org/drawingml/2006/table">
            <a:tbl>
              <a:tblPr/>
              <a:tblGrid>
                <a:gridCol w="237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0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1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4,1579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4,3571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3,1667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8596" y="3286124"/>
            <a:ext cx="82868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13.02.11 Техническая </a:t>
            </a:r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эксплуатация и обслуживание электрического и электромеханического оборудования </a:t>
            </a:r>
            <a:endParaRPr lang="ru-RU" sz="1900" b="1" dirty="0" smtClean="0">
              <a:solidFill>
                <a:srgbClr val="0E0256"/>
              </a:solidFill>
              <a:latin typeface="Georgia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(</a:t>
            </a:r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по отраслям</a:t>
            </a:r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)  (в 2019 году)</a:t>
            </a:r>
            <a:endParaRPr lang="ru-RU" sz="19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4357694"/>
          <a:ext cx="8001056" cy="2068068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52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4,75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4,125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4,2353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3,3125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285860"/>
          <a:ext cx="8072494" cy="2041888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4,9375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3,882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4,1875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3,6667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50004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15.02.08 Технология машиностроения</a:t>
            </a:r>
          </a:p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 (в 2019 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0043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22.02.06 Сварочное производство</a:t>
            </a:r>
          </a:p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(в 2019 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4286256"/>
          <a:ext cx="8072494" cy="2041888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4,6111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3,8333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3,9411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3,3125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285860"/>
          <a:ext cx="8072494" cy="2041888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4,1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4,2353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3,4706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4286256"/>
          <a:ext cx="8072494" cy="2041888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4,7059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4,2222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4,3158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3,7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50004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18.02.03 Химическая 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технология неорганических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веществ (в 2019 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500438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08.02.01 Строительство 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и эксплуатация зданий и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сооружений   (в 2019 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714488"/>
          <a:ext cx="8072494" cy="2041888"/>
        </p:xfrm>
        <a:graphic>
          <a:graphicData uri="http://schemas.openxmlformats.org/drawingml/2006/table">
            <a:tbl>
              <a:tblPr/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План приёма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25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зачислено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16</a:t>
                      </a: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4,6875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78579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38.02.01 Экономика 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и бухгалтерский учет (по отраслям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(в 2019году)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1214422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571480"/>
            <a:ext cx="6571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среднего балла по годам.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428604"/>
            <a:ext cx="7433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Контрольные цифры приёма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2020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3" y="1071546"/>
          <a:ext cx="8143932" cy="5559483"/>
        </p:xfrm>
        <a:graphic>
          <a:graphicData uri="http://schemas.openxmlformats.org/drawingml/2006/table">
            <a:tbl>
              <a:tblPr/>
              <a:tblGrid>
                <a:gridCol w="127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7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КЦП СПО 2020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</a:t>
                      </a: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специальности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платно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08.02.01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и эксплуатация зданий и сооружений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13.02.11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15.02.07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Автоматизация технологических процессов и производств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15.02.08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машиностроения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18.02.03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Химическая технология неорганических веществ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22.02.06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Сварочное производство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38.02.01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 и бухгалтерский учет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2357430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Ваш будущий уровень образования:</a:t>
            </a:r>
          </a:p>
          <a:p>
            <a:pPr algn="ctr">
              <a:defRPr/>
            </a:pPr>
            <a:r>
              <a:rPr kumimoji="0" lang="ru-RU" sz="2800" b="1" u="sng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СРЕДНЕЕ ПРОФЕССИОНАЛЬНОЕ</a:t>
            </a:r>
            <a:r>
              <a:rPr kumimoji="0" lang="ru-RU" sz="2600" u="none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2600" dirty="0" smtClean="0">
                <a:solidFill>
                  <a:srgbClr val="0E0256"/>
                </a:solidFill>
                <a:latin typeface="Georgia" pitchFamily="18" charset="0"/>
              </a:rPr>
              <a:t>(диплом НИЯУ МИФИ)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u="none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срок обучения 3 г.</a:t>
            </a:r>
            <a:r>
              <a:rPr kumimoji="0" lang="ru-RU" sz="2600" u="none" strike="noStrike" kern="1200" cap="none" spc="0" normalizeH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10 мес.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aseline="0" dirty="0" smtClean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Ваша будущая квалификация: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sng" strike="noStrike" kern="1200" cap="none" spc="0" normalizeH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ТЕХНИК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strike="noStrike" kern="1200" cap="none" spc="0" normalizeH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все студенты сдают на разряд и получают квалификационное свидетельство (3 – 5 разряд)</a:t>
            </a:r>
            <a:endParaRPr kumimoji="0" lang="ru-RU" sz="2600" strike="noStrike" kern="1200" cap="none" spc="0" normalizeH="0" baseline="0" noProof="0" dirty="0" smtClean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 l="1109" t="575" r="1414" b="1796"/>
          <a:stretch>
            <a:fillRect/>
          </a:stretch>
        </p:blipFill>
        <p:spPr bwMode="auto">
          <a:xfrm>
            <a:off x="3714744" y="571480"/>
            <a:ext cx="1582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chool15.edumsko.ru/uploads/3000/2735/section/188099/Icon/gBLFJrX4bO8.jpg?15105984656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1527157" cy="1571636"/>
          </a:xfrm>
          <a:prstGeom prst="rect">
            <a:avLst/>
          </a:prstGeom>
          <a:noFill/>
        </p:spPr>
      </p:pic>
      <p:pic>
        <p:nvPicPr>
          <p:cNvPr id="1030" name="Picture 6" descr="http://alfarobotics.ru/images/articles/ce3f3a1c3ad9f16f593368ee015f2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71480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3857652"/>
          </a:xfrm>
        </p:spPr>
        <p:txBody>
          <a:bodyPr/>
          <a:lstStyle/>
          <a:p>
            <a:pPr lvl="0"/>
            <a:r>
              <a:rPr lang="ru-RU" sz="2400" i="1" dirty="0" smtClean="0">
                <a:latin typeface="Georgia" pitchFamily="18" charset="0"/>
              </a:rPr>
              <a:t/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i="1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928794" y="428604"/>
            <a:ext cx="4857784" cy="1214446"/>
            <a:chOff x="1928794" y="428604"/>
            <a:chExt cx="5023768" cy="1285884"/>
          </a:xfrm>
        </p:grpSpPr>
        <p:pic>
          <p:nvPicPr>
            <p:cNvPr id="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8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00034" y="178592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Документ, удостоверяющий личность абитуриента  (оригинал и копия);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Документ установленного образца об образовании (оригинал и копия);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Фотографии 3x4,  -  6 шт.;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Приписное свидетельство или военный билет (если есть) (оригинал и копия);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4786346"/>
          </a:xfrm>
        </p:spPr>
        <p:txBody>
          <a:bodyPr/>
          <a:lstStyle/>
          <a:p>
            <a:pPr lvl="0"/>
            <a:r>
              <a:rPr lang="ru-RU" sz="2400" i="1" dirty="0" smtClean="0">
                <a:latin typeface="Georgia" pitchFamily="18" charset="0"/>
              </a:rPr>
              <a:t/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i="1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000232" y="428604"/>
            <a:ext cx="5143536" cy="1214446"/>
            <a:chOff x="1928794" y="428604"/>
            <a:chExt cx="5023768" cy="1285884"/>
          </a:xfrm>
        </p:grpSpPr>
        <p:pic>
          <p:nvPicPr>
            <p:cNvPr id="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8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00034" y="1785926"/>
            <a:ext cx="81439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5</a:t>
            </a:r>
            <a:r>
              <a:rPr lang="ru-RU" i="1" dirty="0" smtClean="0">
                <a:solidFill>
                  <a:srgbClr val="140377"/>
                </a:solidFill>
                <a:latin typeface="Georgia" pitchFamily="18" charset="0"/>
              </a:rPr>
              <a:t>. </a:t>
            </a: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Медицинская справка 086-у</a:t>
            </a:r>
            <a:b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</a:b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6. Медицинский полис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7 . Характеристика из школы;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8. Паспорт законного представителя (предъявляется лично);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9. ИНН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10. СНИЛС (оригинал и копия).</a:t>
            </a:r>
            <a:endParaRPr lang="ru-RU" sz="3000" dirty="0">
              <a:solidFill>
                <a:srgbClr val="1403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857256"/>
          </a:xfrm>
        </p:spPr>
        <p:txBody>
          <a:bodyPr/>
          <a:lstStyle/>
          <a:p>
            <a:pPr algn="l"/>
            <a:r>
              <a:rPr lang="ru-RU" sz="3200" b="1" u="sng" dirty="0" smtClean="0">
                <a:solidFill>
                  <a:srgbClr val="0E0256"/>
                </a:solidFill>
                <a:latin typeface="Georgia" pitchFamily="18" charset="0"/>
              </a:rPr>
              <a:t>Наши координаты:</a:t>
            </a:r>
            <a:endParaRPr lang="ru-RU" sz="2400" b="1" i="1" u="sng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072494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Адрес: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</a:p>
          <a:p>
            <a:r>
              <a:rPr lang="en-US" sz="2400" b="1" i="1" dirty="0" smtClean="0">
                <a:solidFill>
                  <a:srgbClr val="0E0256"/>
                </a:solidFill>
                <a:latin typeface="Georgia" pitchFamily="18" charset="0"/>
              </a:rPr>
              <a:t>     </a:t>
            </a:r>
            <a:r>
              <a:rPr lang="ru-RU" sz="2400" b="1" i="1" dirty="0" smtClean="0">
                <a:solidFill>
                  <a:srgbClr val="0E0256"/>
                </a:solidFill>
                <a:latin typeface="Georgia" pitchFamily="18" charset="0"/>
              </a:rPr>
              <a:t>проспект Ленина, д.41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endParaRPr lang="en-US" sz="100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endParaRPr lang="en-US" sz="500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Телефоны: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  </a:t>
            </a:r>
            <a:r>
              <a:rPr lang="ru-RU" sz="2000" b="1" i="1" dirty="0" smtClean="0">
                <a:solidFill>
                  <a:srgbClr val="0E0256"/>
                </a:solidFill>
                <a:latin typeface="Georgia" pitchFamily="18" charset="0"/>
              </a:rPr>
              <a:t>8(496) 574-22-82 – секретарь директора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                    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sz="2000" b="1" i="1" dirty="0" smtClean="0">
                <a:solidFill>
                  <a:srgbClr val="0E0256"/>
                </a:solidFill>
                <a:latin typeface="Georgia" pitchFamily="18" charset="0"/>
              </a:rPr>
              <a:t>8(496)574-21-92 – отдел кадров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               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     </a:t>
            </a:r>
            <a:r>
              <a:rPr lang="ru-RU" sz="2000" b="1" i="1" dirty="0" smtClean="0">
                <a:solidFill>
                  <a:srgbClr val="0E0256"/>
                </a:solidFill>
                <a:latin typeface="Georgia" pitchFamily="18" charset="0"/>
              </a:rPr>
              <a:t>8(496)574-38-41 – приёмная комиссия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Официальный сайт: 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sz="2400" b="1" i="1" dirty="0" smtClean="0">
                <a:solidFill>
                  <a:srgbClr val="0E0256"/>
                </a:solidFill>
                <a:latin typeface="Georgia" pitchFamily="18" charset="0"/>
              </a:rPr>
              <a:t>http://mopk-mephi.ru</a:t>
            </a:r>
            <a:endParaRPr lang="en-US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en-US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Официальная группа «</a:t>
            </a:r>
            <a:r>
              <a:rPr lang="ru-RU" b="1" i="1" u="sng" dirty="0" err="1" smtClean="0">
                <a:solidFill>
                  <a:srgbClr val="0E0256"/>
                </a:solidFill>
                <a:latin typeface="Georgia" pitchFamily="18" charset="0"/>
              </a:rPr>
              <a:t>ВКонтакте</a:t>
            </a: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»: </a:t>
            </a:r>
            <a:endParaRPr lang="en-US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en-US" b="1" i="1" u="sng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endParaRPr lang="en-US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                                             </a:t>
            </a:r>
            <a:r>
              <a:rPr lang="en-US" sz="2400" b="1" i="1" dirty="0" smtClean="0">
                <a:solidFill>
                  <a:srgbClr val="0E0256"/>
                </a:solidFill>
                <a:latin typeface="Georgia" pitchFamily="18" charset="0"/>
              </a:rPr>
              <a:t>https://vk.com/mopk_mephi</a:t>
            </a:r>
            <a:endParaRPr lang="ru-RU" sz="2400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staraya\Алла\реклама в МИФ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65" y="500042"/>
            <a:ext cx="340675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AppData\Local\Microsoft\Windows\Temporary Internet Files\Content.Word\IMG_20180908_160710.jpg"/>
          <p:cNvPicPr/>
          <p:nvPr/>
        </p:nvPicPr>
        <p:blipFill>
          <a:blip r:embed="rId2" cstate="print"/>
          <a:srcRect l="9884" r="14991"/>
          <a:stretch>
            <a:fillRect/>
          </a:stretch>
        </p:blipFill>
        <p:spPr bwMode="auto">
          <a:xfrm rot="264055">
            <a:off x="4676912" y="925698"/>
            <a:ext cx="3828659" cy="474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Агитация\IMG_20180908_160737.jpg"/>
          <p:cNvPicPr/>
          <p:nvPr/>
        </p:nvPicPr>
        <p:blipFill>
          <a:blip r:embed="rId3" cstate="print"/>
          <a:srcRect l="6738" t="115" r="9970"/>
          <a:stretch>
            <a:fillRect/>
          </a:stretch>
        </p:blipFill>
        <p:spPr bwMode="auto">
          <a:xfrm rot="21117341">
            <a:off x="724697" y="648862"/>
            <a:ext cx="4560817" cy="55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785818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0E0256"/>
                </a:solidFill>
                <a:latin typeface="Georgia" pitchFamily="18" charset="0"/>
              </a:rPr>
              <a:t>Перечень специальностей в 2020 г.</a:t>
            </a:r>
            <a:endParaRPr lang="ru-RU" sz="2800" b="1" i="1" u="sng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1214422"/>
            <a:ext cx="807249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15.02.07.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Автоматизация технологических процессов и производств (по отраслям)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13.02.11.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Техническая эксплуатация и обслуживание электрического и электромеханического оборудования (по отраслям)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15.02.08.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Технология машиностроения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22.02.06.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Сварочное производство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18.02.03.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Химическая технология неорганических веществ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08.02.01.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Строительство и эксплуатация зданий и сооружений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38.02.01.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Экономика и бухгалтерский учёт (по отраслям)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p11505.edu35.ru/images/phocagallery/ucpk/specialnosti/kip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2786082" cy="1714512"/>
          </a:xfrm>
          <a:prstGeom prst="rect">
            <a:avLst/>
          </a:prstGeom>
          <a:noFill/>
        </p:spPr>
      </p:pic>
      <p:pic>
        <p:nvPicPr>
          <p:cNvPr id="8194" name="Picture 2" descr="https://i.ytimg.com/vi/_oCmjMFm5_o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71678"/>
            <a:ext cx="2786083" cy="1714512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15.02.07    «Автоматизация технологических     процессов и производств (по отраслям)»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472" y="1285860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Слесарь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КИПиА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000" i="1" u="sng" dirty="0" smtClean="0">
                <a:solidFill>
                  <a:srgbClr val="0E0256"/>
                </a:solidFill>
                <a:latin typeface="Georgia" pitchFamily="18" charset="0"/>
                <a:cs typeface="Times New Roman" pitchFamily="18" charset="0"/>
              </a:rPr>
              <a:t>Квалификация :  техник,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E0256"/>
                </a:solidFill>
                <a:latin typeface="Georgia" pitchFamily="18" charset="0"/>
                <a:cs typeface="Times New Roman" pitchFamily="18" charset="0"/>
              </a:rPr>
              <a:t>срок обучения – 3г. 10 мес.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357554" y="2143116"/>
            <a:ext cx="26432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контрольно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измерительные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приборы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автоматика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000504"/>
            <a:ext cx="8143932" cy="182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Слесарь-киповец является универсальным специалистом по ремонту контрольно-измерительных приборов и автоматики, он занят ремонтом, обслуживанием и эксплуатацией всей техники на предприятии.  Также в его обязанности входит автоматизация технологий на производстве.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44" y="357166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13.02.11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Техническая эксплуатация и обслуживание электрического и электромеханического оборудования </a:t>
            </a:r>
          </a:p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(по отраслям)»</a:t>
            </a:r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400" b="1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</a:t>
            </a:r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:   техник-электрик</a:t>
            </a: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       Срок обучения – 3г. 10 мес.</a:t>
            </a:r>
            <a:endParaRPr lang="ru-RU" sz="2400" i="1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143380"/>
            <a:ext cx="514353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В обязанности электрика входит широкий спектр услуг. Специалист должен заниматься профилактическим ремонтом оборудования, выполнять подключение соединительных элементов. 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571744"/>
            <a:ext cx="5286412" cy="146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Электрик — это специалист, который собирает, налаживает и ремонтирует электрооборудование, электросети и системы.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11" name="Рисунок 10" descr="http://man161.ru/wp-content/uploads/2015/03/investor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6165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vrbiz.ru/pic_full.php?image=/pics/images_15520.jpg&amp;maxX=900&amp;maxY=4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2800352" cy="18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15.02.08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Технология машиностроения»</a:t>
            </a:r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Станочник</a:t>
            </a:r>
          </a:p>
          <a:p>
            <a:pPr algn="ctr"/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:   техник,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срок обучения – 3г. 10 мес.</a:t>
            </a:r>
            <a:endParaRPr lang="ru-RU" sz="2000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500174"/>
            <a:ext cx="4786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Техник-технолог машиностроения работает на заточном оборудовании, на станках с ЧПУ (токарных и фрезерных), вводит управляющую программу и задает режим ее работы. </a:t>
            </a:r>
          </a:p>
          <a:p>
            <a:pPr algn="just"/>
            <a:endParaRPr lang="ru-RU" dirty="0"/>
          </a:p>
        </p:txBody>
      </p:sp>
      <p:pic>
        <p:nvPicPr>
          <p:cNvPr id="13" name="Рисунок 12" descr="https://novostivolgograda.ru/attachments/65f5df267431b21597067762efa7e64b34fa44b8/store/fill/1200/630/8813ec03e1a3c9e226ef71f10fca8123a30d4f594599878efdec96dcf565/gk170_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643314"/>
            <a:ext cx="8072494" cy="245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Еще одно достаточно интересное направление, которое изучает специальность "Технология машиностроения" - это разработка новых деталей и оборудования. 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Специальность "Технология машиностроения" дает возможность получить квалификацию инженера, которая позволяет</a:t>
            </a:r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работать в многих направлениях. </a:t>
            </a:r>
            <a:endParaRPr lang="ru-RU" sz="2000" dirty="0">
              <a:solidFill>
                <a:srgbClr val="0E02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.02.06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Сварочное производство»</a:t>
            </a:r>
          </a:p>
          <a:p>
            <a:pPr algn="ctr"/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Сварщик</a:t>
            </a:r>
          </a:p>
          <a:p>
            <a:pPr algn="ctr"/>
            <a:r>
              <a:rPr lang="ru-RU" sz="2000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техник,</a:t>
            </a:r>
            <a:r>
              <a:rPr lang="ru-RU" sz="2000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срок обучения – 3г. 10 мес.</a:t>
            </a:r>
            <a:endParaRPr lang="ru-RU" sz="2000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tumentoday.ru/media/gallery_images/2013/05/80-03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85762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Сварщик работает со сварочным аппаратом, выполняет контроль швов, производит наладку сварочного оборудования. </a:t>
            </a:r>
          </a:p>
          <a:p>
            <a:pPr algn="just"/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Профессия сварщика предполагает несколько специальностей: газосварщик, электросварщик, электросварщик ручной дуговой сварки, электросварщик по обслуживанию автоматических и полуавтоматических машин (наши студенты осваивают до 20 видов сварки)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1448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Специалист сварочного производства, осуществляющий сварку разнообразных конструкций, механизмов. </a:t>
            </a:r>
          </a:p>
          <a:p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Задействуется при ремонтных, дорожных работах, в строительстве. 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18.02.03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Химическая технология неорганических веществ»</a:t>
            </a:r>
          </a:p>
          <a:p>
            <a:pPr algn="ctr"/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техник-технолог,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срок обучения – 3г. 10 мес.  </a:t>
            </a:r>
            <a:endParaRPr lang="ru-RU" sz="2000" i="1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714488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Характеристика специальности: проведение лабораторных исследований, технологический контроль производства, контроль за качеством сырья и выпускаемой продукции. 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7" name="Рисунок 6" descr="http://www.medialipetsk.ru/upload/news/2015/june_2015/4_june2015/1435_lipets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00430" y="3571876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Наши студенты работают с химическими объектами, осуществляют и контролируют технологические процессы производства неорганических веществ, наблюдают за работой и состоянием аппаратуры, осуществляют физико-химический анализ.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9538870</TotalTime>
  <Words>1034</Words>
  <Application>Microsoft Office PowerPoint</Application>
  <PresentationFormat>Экран (4:3)</PresentationFormat>
  <Paragraphs>252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Перечень специальностей в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приёма  в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Наши координаты: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Пользователь Windows</cp:lastModifiedBy>
  <cp:revision>71</cp:revision>
  <dcterms:created xsi:type="dcterms:W3CDTF">2012-12-02T16:48:00Z</dcterms:created>
  <dcterms:modified xsi:type="dcterms:W3CDTF">2020-04-23T12:34:42Z</dcterms:modified>
</cp:coreProperties>
</file>